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sldIdLst>
    <p:sldId id="256" r:id="rId2"/>
    <p:sldId id="259" r:id="rId3"/>
    <p:sldId id="257" r:id="rId4"/>
    <p:sldId id="366" r:id="rId5"/>
    <p:sldId id="356" r:id="rId6"/>
    <p:sldId id="364" r:id="rId7"/>
    <p:sldId id="365" r:id="rId8"/>
    <p:sldId id="258" r:id="rId9"/>
    <p:sldId id="319" r:id="rId10"/>
    <p:sldId id="260" r:id="rId11"/>
    <p:sldId id="307" r:id="rId12"/>
    <p:sldId id="306" r:id="rId13"/>
    <p:sldId id="357" r:id="rId14"/>
    <p:sldId id="329" r:id="rId15"/>
    <p:sldId id="330" r:id="rId16"/>
    <p:sldId id="331" r:id="rId17"/>
    <p:sldId id="328" r:id="rId18"/>
    <p:sldId id="317" r:id="rId19"/>
    <p:sldId id="332" r:id="rId20"/>
    <p:sldId id="337" r:id="rId21"/>
    <p:sldId id="333" r:id="rId22"/>
    <p:sldId id="334" r:id="rId23"/>
    <p:sldId id="335" r:id="rId24"/>
    <p:sldId id="336" r:id="rId25"/>
    <p:sldId id="302" r:id="rId26"/>
    <p:sldId id="303" r:id="rId27"/>
    <p:sldId id="313" r:id="rId28"/>
    <p:sldId id="314" r:id="rId29"/>
    <p:sldId id="315" r:id="rId30"/>
    <p:sldId id="316" r:id="rId31"/>
    <p:sldId id="367" r:id="rId32"/>
    <p:sldId id="320" r:id="rId33"/>
    <p:sldId id="297" r:id="rId34"/>
    <p:sldId id="294" r:id="rId35"/>
    <p:sldId id="295" r:id="rId36"/>
    <p:sldId id="296" r:id="rId37"/>
    <p:sldId id="358" r:id="rId38"/>
    <p:sldId id="359" r:id="rId39"/>
    <p:sldId id="340" r:id="rId40"/>
    <p:sldId id="262" r:id="rId41"/>
    <p:sldId id="322" r:id="rId42"/>
    <p:sldId id="323" r:id="rId43"/>
    <p:sldId id="324" r:id="rId44"/>
    <p:sldId id="270" r:id="rId45"/>
    <p:sldId id="273" r:id="rId46"/>
    <p:sldId id="360" r:id="rId47"/>
    <p:sldId id="272" r:id="rId48"/>
    <p:sldId id="309" r:id="rId49"/>
    <p:sldId id="265" r:id="rId50"/>
    <p:sldId id="361" r:id="rId51"/>
    <p:sldId id="274" r:id="rId52"/>
    <p:sldId id="276" r:id="rId53"/>
    <p:sldId id="342" r:id="rId54"/>
    <p:sldId id="362" r:id="rId55"/>
    <p:sldId id="363" r:id="rId56"/>
    <p:sldId id="263" r:id="rId57"/>
    <p:sldId id="345" r:id="rId58"/>
    <p:sldId id="346" r:id="rId59"/>
    <p:sldId id="277" r:id="rId60"/>
    <p:sldId id="347" r:id="rId61"/>
    <p:sldId id="327" r:id="rId62"/>
    <p:sldId id="348" r:id="rId63"/>
    <p:sldId id="264" r:id="rId64"/>
    <p:sldId id="326" r:id="rId65"/>
    <p:sldId id="341" r:id="rId66"/>
    <p:sldId id="281" r:id="rId67"/>
    <p:sldId id="344" r:id="rId68"/>
    <p:sldId id="282" r:id="rId69"/>
    <p:sldId id="278" r:id="rId70"/>
    <p:sldId id="283" r:id="rId71"/>
    <p:sldId id="279" r:id="rId72"/>
    <p:sldId id="292" r:id="rId73"/>
    <p:sldId id="293" r:id="rId74"/>
    <p:sldId id="301" r:id="rId75"/>
    <p:sldId id="308" r:id="rId76"/>
    <p:sldId id="284" r:id="rId77"/>
    <p:sldId id="286" r:id="rId78"/>
    <p:sldId id="287" r:id="rId79"/>
    <p:sldId id="288" r:id="rId80"/>
    <p:sldId id="289" r:id="rId81"/>
    <p:sldId id="343" r:id="rId82"/>
    <p:sldId id="290" r:id="rId83"/>
    <p:sldId id="312" r:id="rId84"/>
    <p:sldId id="267" r:id="rId85"/>
    <p:sldId id="349" r:id="rId86"/>
    <p:sldId id="350" r:id="rId87"/>
    <p:sldId id="351" r:id="rId88"/>
    <p:sldId id="268" r:id="rId89"/>
    <p:sldId id="325" r:id="rId90"/>
    <p:sldId id="269" r:id="rId91"/>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F2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1371" autoAdjust="0"/>
  </p:normalViewPr>
  <p:slideViewPr>
    <p:cSldViewPr snapToGrid="0">
      <p:cViewPr>
        <p:scale>
          <a:sx n="66" d="100"/>
          <a:sy n="66" d="100"/>
        </p:scale>
        <p:origin x="6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3B9D4-C22C-48E4-82D3-53E49BDF659A}" type="datetimeFigureOut">
              <a:rPr lang="en-SE" smtClean="0"/>
              <a:t>2024-05-23</a:t>
            </a:fld>
            <a:endParaRPr lang="en-S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0F7A1-004E-4CEB-B3A2-30860AC2B6CC}" type="slidenum">
              <a:rPr lang="en-SE" smtClean="0"/>
              <a:t>‹#›</a:t>
            </a:fld>
            <a:endParaRPr lang="en-SE" dirty="0"/>
          </a:p>
        </p:txBody>
      </p:sp>
    </p:spTree>
    <p:extLst>
      <p:ext uri="{BB962C8B-B14F-4D97-AF65-F5344CB8AC3E}">
        <p14:creationId xmlns:p14="http://schemas.microsoft.com/office/powerpoint/2010/main" val="339899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a:t>
            </a:r>
          </a:p>
          <a:p>
            <a:r>
              <a:rPr lang="en-GB" dirty="0"/>
              <a:t>My name is Gottfrid Olsson and this master’s thesis is about electrochemical deposition of lithium on copper.</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a:t>
            </a:fld>
            <a:endParaRPr lang="en-SE" dirty="0"/>
          </a:p>
        </p:txBody>
      </p:sp>
    </p:spTree>
    <p:extLst>
      <p:ext uri="{BB962C8B-B14F-4D97-AF65-F5344CB8AC3E}">
        <p14:creationId xmlns:p14="http://schemas.microsoft.com/office/powerpoint/2010/main" val="320174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deposition work?</a:t>
            </a:r>
          </a:p>
          <a:p>
            <a:r>
              <a:rPr lang="en-GB" dirty="0"/>
              <a:t>Here is a schematic of a Li/Cu cell.</a:t>
            </a:r>
          </a:p>
          <a:p>
            <a:r>
              <a:rPr lang="en-GB" dirty="0"/>
              <a:t>Voltage difference </a:t>
            </a:r>
            <a:r>
              <a:rPr lang="en-GB" dirty="0">
                <a:sym typeface="Wingdings" panose="05000000000000000000" pitchFamily="2" charset="2"/>
              </a:rPr>
              <a:t> electrical fields  force on positive charges, Li+.</a:t>
            </a:r>
          </a:p>
          <a:p>
            <a:r>
              <a:rPr lang="en-GB" dirty="0">
                <a:sym typeface="Wingdings" panose="05000000000000000000" pitchFamily="2" charset="2"/>
              </a:rPr>
              <a:t>Electrons are released [point] and then recombines with the Li [point].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11</a:t>
            </a:fld>
            <a:endParaRPr lang="en-SE" dirty="0"/>
          </a:p>
        </p:txBody>
      </p:sp>
    </p:spTree>
    <p:extLst>
      <p:ext uri="{BB962C8B-B14F-4D97-AF65-F5344CB8AC3E}">
        <p14:creationId xmlns:p14="http://schemas.microsoft.com/office/powerpoint/2010/main" val="2950869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charge is passed (measure current, the electrons), more and more Li is deposited.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12</a:t>
            </a:fld>
            <a:endParaRPr lang="en-SE" dirty="0"/>
          </a:p>
        </p:txBody>
      </p:sp>
    </p:spTree>
    <p:extLst>
      <p:ext uri="{BB962C8B-B14F-4D97-AF65-F5344CB8AC3E}">
        <p14:creationId xmlns:p14="http://schemas.microsoft.com/office/powerpoint/2010/main" val="278152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identify two stages: nucleation and growth.</a:t>
            </a:r>
          </a:p>
          <a:p>
            <a:r>
              <a:rPr lang="en-GB" dirty="0"/>
              <a:t>Nucleation is the first part and the focus of this thesis.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13</a:t>
            </a:fld>
            <a:endParaRPr lang="en-SE" dirty="0"/>
          </a:p>
        </p:txBody>
      </p:sp>
    </p:spTree>
    <p:extLst>
      <p:ext uri="{BB962C8B-B14F-4D97-AF65-F5344CB8AC3E}">
        <p14:creationId xmlns:p14="http://schemas.microsoft.com/office/powerpoint/2010/main" val="2915372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how the cell voltage varies with charge passed during deposition.</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14</a:t>
            </a:fld>
            <a:endParaRPr lang="en-SE" dirty="0"/>
          </a:p>
        </p:txBody>
      </p:sp>
    </p:spTree>
    <p:extLst>
      <p:ext uri="{BB962C8B-B14F-4D97-AF65-F5344CB8AC3E}">
        <p14:creationId xmlns:p14="http://schemas.microsoft.com/office/powerpoint/2010/main" val="316441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first a sharp drop in potential, reaching a lowest value of eta – this we will call the overpotential of nucleation.</a:t>
            </a:r>
          </a:p>
          <a:p>
            <a:r>
              <a:rPr lang="en-GB" dirty="0"/>
              <a:t>At this point of the curve, nucleation occurs.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15</a:t>
            </a:fld>
            <a:endParaRPr lang="en-SE" dirty="0"/>
          </a:p>
        </p:txBody>
      </p:sp>
    </p:spTree>
    <p:extLst>
      <p:ext uri="{BB962C8B-B14F-4D97-AF65-F5344CB8AC3E}">
        <p14:creationId xmlns:p14="http://schemas.microsoft.com/office/powerpoint/2010/main" val="2451135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the voltage goes up and the nuclei grow.</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16</a:t>
            </a:fld>
            <a:endParaRPr lang="en-SE" dirty="0"/>
          </a:p>
        </p:txBody>
      </p:sp>
    </p:spTree>
    <p:extLst>
      <p:ext uri="{BB962C8B-B14F-4D97-AF65-F5344CB8AC3E}">
        <p14:creationId xmlns:p14="http://schemas.microsoft.com/office/powerpoint/2010/main" val="3059341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they continue to grow as more charge get passed.</a:t>
            </a:r>
          </a:p>
          <a:p>
            <a:r>
              <a:rPr lang="en-GB" dirty="0"/>
              <a:t>So, the focus is on the nucleation part.</a:t>
            </a:r>
          </a:p>
          <a:p>
            <a:r>
              <a:rPr lang="en-GB" dirty="0"/>
              <a:t>What is nucleation?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17</a:t>
            </a:fld>
            <a:endParaRPr lang="en-SE" dirty="0"/>
          </a:p>
        </p:txBody>
      </p:sp>
    </p:spTree>
    <p:extLst>
      <p:ext uri="{BB962C8B-B14F-4D97-AF65-F5344CB8AC3E}">
        <p14:creationId xmlns:p14="http://schemas.microsoft.com/office/powerpoint/2010/main" val="501713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Nucleation is the first step in forming a new phase within a substance.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imagine Li-ions in a solution – a liquid.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18</a:t>
            </a:fld>
            <a:endParaRPr lang="en-SE" dirty="0"/>
          </a:p>
        </p:txBody>
      </p:sp>
    </p:spTree>
    <p:extLst>
      <p:ext uri="{BB962C8B-B14F-4D97-AF65-F5344CB8AC3E}">
        <p14:creationId xmlns:p14="http://schemas.microsoft.com/office/powerpoint/2010/main" val="313577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 ion can take up an electron and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19</a:t>
            </a:fld>
            <a:endParaRPr lang="en-SE" dirty="0"/>
          </a:p>
        </p:txBody>
      </p:sp>
    </p:spTree>
    <p:extLst>
      <p:ext uri="{BB962C8B-B14F-4D97-AF65-F5344CB8AC3E}">
        <p14:creationId xmlns:p14="http://schemas.microsoft.com/office/powerpoint/2010/main" val="230620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Become a Li atom on the Cu surface.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20</a:t>
            </a:fld>
            <a:endParaRPr lang="en-SE" dirty="0"/>
          </a:p>
        </p:txBody>
      </p:sp>
    </p:spTree>
    <p:extLst>
      <p:ext uri="{BB962C8B-B14F-4D97-AF65-F5344CB8AC3E}">
        <p14:creationId xmlns:p14="http://schemas.microsoft.com/office/powerpoint/2010/main" val="1742963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Batteries</a:t>
            </a:r>
          </a:p>
          <a:p>
            <a:r>
              <a:rPr lang="en-GB" dirty="0"/>
              <a:t>Lithium-ion battery very common type; you probably have it!</a:t>
            </a:r>
          </a:p>
          <a:p>
            <a:r>
              <a:rPr lang="en-GB" dirty="0"/>
              <a:t>Lighter and smaller by replacing graphite in LIB with Li-metal</a:t>
            </a:r>
          </a:p>
          <a:p>
            <a:r>
              <a:rPr lang="en-GB" dirty="0"/>
              <a:t>But problems!</a:t>
            </a:r>
          </a:p>
          <a:p>
            <a:endParaRPr lang="en-GB" dirty="0"/>
          </a:p>
          <a:p>
            <a:endParaRPr lang="en-GB" dirty="0"/>
          </a:p>
          <a:p>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a:t>
            </a:fld>
            <a:endParaRPr lang="en-SE" dirty="0"/>
          </a:p>
        </p:txBody>
      </p:sp>
    </p:spTree>
    <p:extLst>
      <p:ext uri="{BB962C8B-B14F-4D97-AF65-F5344CB8AC3E}">
        <p14:creationId xmlns:p14="http://schemas.microsoft.com/office/powerpoint/2010/main" val="316093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several Li atoms come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21</a:t>
            </a:fld>
            <a:endParaRPr lang="en-SE" dirty="0"/>
          </a:p>
        </p:txBody>
      </p:sp>
    </p:spTree>
    <p:extLst>
      <p:ext uri="{BB962C8B-B14F-4D97-AF65-F5344CB8AC3E}">
        <p14:creationId xmlns:p14="http://schemas.microsoft.com/office/powerpoint/2010/main" val="3692982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small cluster is formed.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22</a:t>
            </a:fld>
            <a:endParaRPr lang="en-SE" dirty="0"/>
          </a:p>
        </p:txBody>
      </p:sp>
    </p:spTree>
    <p:extLst>
      <p:ext uri="{BB962C8B-B14F-4D97-AF65-F5344CB8AC3E}">
        <p14:creationId xmlns:p14="http://schemas.microsoft.com/office/powerpoint/2010/main" val="73361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Li+ ions get reduced and adsorbs to the cluster…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23</a:t>
            </a:fld>
            <a:endParaRPr lang="en-SE" dirty="0"/>
          </a:p>
        </p:txBody>
      </p:sp>
    </p:spTree>
    <p:extLst>
      <p:ext uri="{BB962C8B-B14F-4D97-AF65-F5344CB8AC3E}">
        <p14:creationId xmlns:p14="http://schemas.microsoft.com/office/powerpoint/2010/main" val="2105615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nucleus is formed.</a:t>
            </a:r>
          </a:p>
          <a:p>
            <a:r>
              <a:rPr lang="en-GB" dirty="0"/>
              <a:t>This sequence, the formation of the new SOLID phase from the LIQUID, is called nucleation.</a:t>
            </a:r>
          </a:p>
          <a:p>
            <a:r>
              <a:rPr lang="en-GB" dirty="0"/>
              <a:t>It is useful to model this with nucleation theory.</a:t>
            </a:r>
          </a:p>
        </p:txBody>
      </p:sp>
      <p:sp>
        <p:nvSpPr>
          <p:cNvPr id="4" name="Slide Number Placeholder 3"/>
          <p:cNvSpPr>
            <a:spLocks noGrp="1"/>
          </p:cNvSpPr>
          <p:nvPr>
            <p:ph type="sldNum" sz="quarter" idx="5"/>
          </p:nvPr>
        </p:nvSpPr>
        <p:spPr/>
        <p:txBody>
          <a:bodyPr/>
          <a:lstStyle/>
          <a:p>
            <a:fld id="{06B0F7A1-004E-4CEB-B3A2-30860AC2B6CC}" type="slidenum">
              <a:rPr lang="en-SE" smtClean="0"/>
              <a:t>24</a:t>
            </a:fld>
            <a:endParaRPr lang="en-SE" dirty="0"/>
          </a:p>
        </p:txBody>
      </p:sp>
    </p:spTree>
    <p:extLst>
      <p:ext uri="{BB962C8B-B14F-4D97-AF65-F5344CB8AC3E}">
        <p14:creationId xmlns:p14="http://schemas.microsoft.com/office/powerpoint/2010/main" val="2783183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Nucleation is modelled by looking at the change in Gibbs free energy as function of radius (assuming a spherical nucleus).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25</a:t>
            </a:fld>
            <a:endParaRPr lang="en-SE" dirty="0"/>
          </a:p>
        </p:txBody>
      </p:sp>
    </p:spTree>
    <p:extLst>
      <p:ext uri="{BB962C8B-B14F-4D97-AF65-F5344CB8AC3E}">
        <p14:creationId xmlns:p14="http://schemas.microsoft.com/office/powerpoint/2010/main" val="4200229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form the new phase, there is a cost for creating surface area.</a:t>
            </a:r>
          </a:p>
          <a:p>
            <a:r>
              <a:rPr lang="en-GB" dirty="0"/>
              <a:t>It grows as r-squared.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26</a:t>
            </a:fld>
            <a:endParaRPr lang="en-SE" dirty="0"/>
          </a:p>
        </p:txBody>
      </p:sp>
    </p:spTree>
    <p:extLst>
      <p:ext uri="{BB962C8B-B14F-4D97-AF65-F5344CB8AC3E}">
        <p14:creationId xmlns:p14="http://schemas.microsoft.com/office/powerpoint/2010/main" val="839039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same time, there is a gain in energy from creating bulk. Scaling as minus r-cubed.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27</a:t>
            </a:fld>
            <a:endParaRPr lang="en-SE" dirty="0"/>
          </a:p>
        </p:txBody>
      </p:sp>
    </p:spTree>
    <p:extLst>
      <p:ext uri="{BB962C8B-B14F-4D97-AF65-F5344CB8AC3E}">
        <p14:creationId xmlns:p14="http://schemas.microsoft.com/office/powerpoint/2010/main" val="613080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sum of these, </a:t>
            </a:r>
            <a:r>
              <a:rPr lang="en-GB" dirty="0" err="1"/>
              <a:t>DeltaG</a:t>
            </a:r>
            <a:r>
              <a:rPr lang="en-GB" dirty="0"/>
              <a:t>, is the change in Gibs free energy for creating a nucleus of a certain size </a:t>
            </a:r>
            <a:r>
              <a:rPr lang="en-GB" i="1" dirty="0"/>
              <a:t>r.</a:t>
            </a:r>
          </a:p>
          <a:p>
            <a:r>
              <a:rPr lang="en-GB" i="0" dirty="0"/>
              <a:t>It costs energy to build a nucleus, up until this point…</a:t>
            </a:r>
          </a:p>
        </p:txBody>
      </p:sp>
      <p:sp>
        <p:nvSpPr>
          <p:cNvPr id="4" name="Slide Number Placeholder 3"/>
          <p:cNvSpPr>
            <a:spLocks noGrp="1"/>
          </p:cNvSpPr>
          <p:nvPr>
            <p:ph type="sldNum" sz="quarter" idx="5"/>
          </p:nvPr>
        </p:nvSpPr>
        <p:spPr/>
        <p:txBody>
          <a:bodyPr/>
          <a:lstStyle/>
          <a:p>
            <a:fld id="{06B0F7A1-004E-4CEB-B3A2-30860AC2B6CC}" type="slidenum">
              <a:rPr lang="en-SE" smtClean="0"/>
              <a:t>28</a:t>
            </a:fld>
            <a:endParaRPr lang="en-SE" dirty="0"/>
          </a:p>
        </p:txBody>
      </p:sp>
    </p:spTree>
    <p:extLst>
      <p:ext uri="{BB962C8B-B14F-4D97-AF65-F5344CB8AC3E}">
        <p14:creationId xmlns:p14="http://schemas.microsoft.com/office/powerpoint/2010/main" val="3435364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critical radius, where the nucleus start to grow spontaneously as this lowers the overall energy of the system.</a:t>
            </a:r>
          </a:p>
          <a:p>
            <a:r>
              <a:rPr lang="en-GB" dirty="0"/>
              <a:t>Because for large </a:t>
            </a:r>
            <a:r>
              <a:rPr lang="en-GB" i="1" dirty="0"/>
              <a:t>r</a:t>
            </a:r>
            <a:r>
              <a:rPr lang="en-GB" i="0" dirty="0"/>
              <a:t> the bulk-term dominates.</a:t>
            </a:r>
            <a:endParaRPr lang="en-GB" dirty="0"/>
          </a:p>
          <a:p>
            <a:r>
              <a:rPr lang="en-GB" dirty="0"/>
              <a:t>But to get to that point, there is an energy barrier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29</a:t>
            </a:fld>
            <a:endParaRPr lang="en-SE" dirty="0"/>
          </a:p>
        </p:txBody>
      </p:sp>
    </p:spTree>
    <p:extLst>
      <p:ext uri="{BB962C8B-B14F-4D97-AF65-F5344CB8AC3E}">
        <p14:creationId xmlns:p14="http://schemas.microsoft.com/office/powerpoint/2010/main" val="4021007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Delta </a:t>
            </a:r>
            <a:r>
              <a:rPr lang="en-GB" dirty="0" err="1"/>
              <a:t>G_barrier</a:t>
            </a:r>
            <a:r>
              <a:rPr lang="en-GB" dirty="0"/>
              <a:t>, which needs to be overcome.</a:t>
            </a:r>
          </a:p>
        </p:txBody>
      </p:sp>
      <p:sp>
        <p:nvSpPr>
          <p:cNvPr id="4" name="Slide Number Placeholder 3"/>
          <p:cNvSpPr>
            <a:spLocks noGrp="1"/>
          </p:cNvSpPr>
          <p:nvPr>
            <p:ph type="sldNum" sz="quarter" idx="5"/>
          </p:nvPr>
        </p:nvSpPr>
        <p:spPr/>
        <p:txBody>
          <a:bodyPr/>
          <a:lstStyle/>
          <a:p>
            <a:fld id="{06B0F7A1-004E-4CEB-B3A2-30860AC2B6CC}" type="slidenum">
              <a:rPr lang="en-SE" smtClean="0"/>
              <a:t>30</a:t>
            </a:fld>
            <a:endParaRPr lang="en-SE" dirty="0"/>
          </a:p>
        </p:txBody>
      </p:sp>
    </p:spTree>
    <p:extLst>
      <p:ext uri="{BB962C8B-B14F-4D97-AF65-F5344CB8AC3E}">
        <p14:creationId xmlns:p14="http://schemas.microsoft.com/office/powerpoint/2010/main" val="1312575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many here have either a smartphone, a laptop, or a smartwatch? [raise my hand]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Cool, then you are already fans of batteries, and you likely own at least one lithium-ion battery – a very common battery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a:t>
            </a:fld>
            <a:endParaRPr lang="en-SE" dirty="0"/>
          </a:p>
        </p:txBody>
      </p:sp>
    </p:spTree>
    <p:extLst>
      <p:ext uri="{BB962C8B-B14F-4D97-AF65-F5344CB8AC3E}">
        <p14:creationId xmlns:p14="http://schemas.microsoft.com/office/powerpoint/2010/main" val="2714940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saw the effect of this barrier in the deposition curve, with the sharp drop in the voltage.</a:t>
            </a:r>
          </a:p>
          <a:p>
            <a:r>
              <a:rPr lang="en-GB" dirty="0"/>
              <a:t>We need to put in energy for the Li to nucleate.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31</a:t>
            </a:fld>
            <a:endParaRPr lang="en-SE" dirty="0"/>
          </a:p>
        </p:txBody>
      </p:sp>
    </p:spTree>
    <p:extLst>
      <p:ext uri="{BB962C8B-B14F-4D97-AF65-F5344CB8AC3E}">
        <p14:creationId xmlns:p14="http://schemas.microsoft.com/office/powerpoint/2010/main" val="541362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Writing out the expression for </a:t>
            </a:r>
            <a:r>
              <a:rPr lang="en-GB" dirty="0" err="1"/>
              <a:t>DeltaG</a:t>
            </a:r>
            <a:r>
              <a:rPr lang="en-GB" dirty="0"/>
              <a:t>, one can show that the size of the nucleus </a:t>
            </a:r>
            <a:r>
              <a:rPr lang="en-GB" i="1" dirty="0"/>
              <a:t>r</a:t>
            </a:r>
            <a:r>
              <a:rPr lang="en-GB" i="0" dirty="0"/>
              <a:t> is inversely proportional to the overpotential </a:t>
            </a:r>
            <a:r>
              <a:rPr lang="en-GB" i="1" dirty="0"/>
              <a:t>eta</a:t>
            </a:r>
            <a:r>
              <a:rPr lang="en-GB" i="0" dirty="0"/>
              <a:t>, and that the number of nuclei per area </a:t>
            </a:r>
            <a:r>
              <a:rPr lang="en-GB" i="1" dirty="0"/>
              <a:t>N</a:t>
            </a:r>
            <a:r>
              <a:rPr lang="en-GB" i="0" dirty="0"/>
              <a:t> is proportional to the third power of the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32</a:t>
            </a:fld>
            <a:endParaRPr lang="en-SE" dirty="0"/>
          </a:p>
        </p:txBody>
      </p:sp>
    </p:spTree>
    <p:extLst>
      <p:ext uri="{BB962C8B-B14F-4D97-AF65-F5344CB8AC3E}">
        <p14:creationId xmlns:p14="http://schemas.microsoft.com/office/powerpoint/2010/main" val="773798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schematically what this means.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33</a:t>
            </a:fld>
            <a:endParaRPr lang="en-SE" dirty="0"/>
          </a:p>
        </p:txBody>
      </p:sp>
    </p:spTree>
    <p:extLst>
      <p:ext uri="{BB962C8B-B14F-4D97-AF65-F5344CB8AC3E}">
        <p14:creationId xmlns:p14="http://schemas.microsoft.com/office/powerpoint/2010/main" val="398869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low overpotential: large and few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34</a:t>
            </a:fld>
            <a:endParaRPr lang="en-SE" dirty="0"/>
          </a:p>
        </p:txBody>
      </p:sp>
    </p:spTree>
    <p:extLst>
      <p:ext uri="{BB962C8B-B14F-4D97-AF65-F5344CB8AC3E}">
        <p14:creationId xmlns:p14="http://schemas.microsoft.com/office/powerpoint/2010/main" val="1826069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overpotential: smaller and more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35</a:t>
            </a:fld>
            <a:endParaRPr lang="en-SE" dirty="0"/>
          </a:p>
        </p:txBody>
      </p:sp>
    </p:spTree>
    <p:extLst>
      <p:ext uri="{BB962C8B-B14F-4D97-AF65-F5344CB8AC3E}">
        <p14:creationId xmlns:p14="http://schemas.microsoft.com/office/powerpoint/2010/main" val="303142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Increasing overpotential: smaller and more nuclei.</a:t>
            </a:r>
            <a:endParaRPr lang="en-SE" dirty="0"/>
          </a:p>
          <a:p>
            <a:r>
              <a:rPr lang="en-GB" dirty="0"/>
              <a:t>In this way, the overpotential influences the nuclei distribution (size and nuclei per area).</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36</a:t>
            </a:fld>
            <a:endParaRPr lang="en-SE" dirty="0"/>
          </a:p>
        </p:txBody>
      </p:sp>
    </p:spTree>
    <p:extLst>
      <p:ext uri="{BB962C8B-B14F-4D97-AF65-F5344CB8AC3E}">
        <p14:creationId xmlns:p14="http://schemas.microsoft.com/office/powerpoint/2010/main" val="837800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this thesis will focus on how the shape of the deposition curve, and how the distribution of the nuclei can be affected.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37</a:t>
            </a:fld>
            <a:endParaRPr lang="en-SE" dirty="0"/>
          </a:p>
        </p:txBody>
      </p:sp>
    </p:spTree>
    <p:extLst>
      <p:ext uri="{BB962C8B-B14F-4D97-AF65-F5344CB8AC3E}">
        <p14:creationId xmlns:p14="http://schemas.microsoft.com/office/powerpoint/2010/main" val="3648504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shape will be investigated by looking at the degree of passivation of the Cu surface, and the current during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38</a:t>
            </a:fld>
            <a:endParaRPr lang="en-SE" dirty="0"/>
          </a:p>
        </p:txBody>
      </p:sp>
    </p:spTree>
    <p:extLst>
      <p:ext uri="{BB962C8B-B14F-4D97-AF65-F5344CB8AC3E}">
        <p14:creationId xmlns:p14="http://schemas.microsoft.com/office/powerpoint/2010/main" val="22743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look at how the pressure affects the distribution of the nuclei.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methods chosen 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Electrochemical cycling (the deposition curve shown before)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Scanning electron microscope to image the Li nuclei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To have different pressures, we need different cell setups.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39</a:t>
            </a:fld>
            <a:endParaRPr lang="en-SE" dirty="0"/>
          </a:p>
        </p:txBody>
      </p:sp>
    </p:spTree>
    <p:extLst>
      <p:ext uri="{BB962C8B-B14F-4D97-AF65-F5344CB8AC3E}">
        <p14:creationId xmlns:p14="http://schemas.microsoft.com/office/powerpoint/2010/main" val="2189418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coin cell, or C-cell.</a:t>
            </a:r>
          </a:p>
          <a:p>
            <a:r>
              <a:rPr lang="en-GB" dirty="0"/>
              <a:t>The parts, add electrolyte to the separator and push them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40</a:t>
            </a:fld>
            <a:endParaRPr lang="en-SE" dirty="0"/>
          </a:p>
        </p:txBody>
      </p:sp>
    </p:spTree>
    <p:extLst>
      <p:ext uri="{BB962C8B-B14F-4D97-AF65-F5344CB8AC3E}">
        <p14:creationId xmlns:p14="http://schemas.microsoft.com/office/powerpoint/2010/main" val="81926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looks like this. [short pause]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Say, would you like your smartphone, laptop, or smartwatch to be smaller or lighter? Of course you would!</a:t>
            </a:r>
          </a:p>
          <a:p>
            <a:r>
              <a:rPr lang="en-GB" dirty="0"/>
              <a:t>Well it’s easy, let’s replace the graphite with Li,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a:t>
            </a:fld>
            <a:endParaRPr lang="en-SE" dirty="0"/>
          </a:p>
        </p:txBody>
      </p:sp>
    </p:spTree>
    <p:extLst>
      <p:ext uri="{BB962C8B-B14F-4D97-AF65-F5344CB8AC3E}">
        <p14:creationId xmlns:p14="http://schemas.microsoft.com/office/powerpoint/2010/main" val="1359272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place it in this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41</a:t>
            </a:fld>
            <a:endParaRPr lang="en-SE" dirty="0"/>
          </a:p>
        </p:txBody>
      </p:sp>
    </p:spTree>
    <p:extLst>
      <p:ext uri="{BB962C8B-B14F-4D97-AF65-F5344CB8AC3E}">
        <p14:creationId xmlns:p14="http://schemas.microsoft.com/office/powerpoint/2010/main" val="664674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turn the handles,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42</a:t>
            </a:fld>
            <a:endParaRPr lang="en-SE" dirty="0"/>
          </a:p>
        </p:txBody>
      </p:sp>
    </p:spTree>
    <p:extLst>
      <p:ext uri="{BB962C8B-B14F-4D97-AF65-F5344CB8AC3E}">
        <p14:creationId xmlns:p14="http://schemas.microsoft.com/office/powerpoint/2010/main" val="4094601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closes the cell, and results in this.</a:t>
            </a:r>
          </a:p>
          <a:p>
            <a:r>
              <a:rPr lang="en-GB" dirty="0"/>
              <a:t>Note that the spring now exerts a force in the cell, meaning there is pressure applied between the Li and Cu.</a:t>
            </a:r>
          </a:p>
          <a:p>
            <a:r>
              <a:rPr lang="en-GB" dirty="0"/>
              <a:t>The other cell type 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43</a:t>
            </a:fld>
            <a:endParaRPr lang="en-SE" dirty="0"/>
          </a:p>
        </p:txBody>
      </p:sp>
    </p:spTree>
    <p:extLst>
      <p:ext uri="{BB962C8B-B14F-4D97-AF65-F5344CB8AC3E}">
        <p14:creationId xmlns:p14="http://schemas.microsoft.com/office/powerpoint/2010/main" val="23977486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T-cell, because it has three metal rods attached to the main body in a T-shape.</a:t>
            </a:r>
          </a:p>
          <a:p>
            <a:r>
              <a:rPr lang="en-GB" dirty="0"/>
              <a:t>Push parts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45</a:t>
            </a:fld>
            <a:endParaRPr lang="en-SE" dirty="0"/>
          </a:p>
        </p:txBody>
      </p:sp>
    </p:spTree>
    <p:extLst>
      <p:ext uri="{BB962C8B-B14F-4D97-AF65-F5344CB8AC3E}">
        <p14:creationId xmlns:p14="http://schemas.microsoft.com/office/powerpoint/2010/main" val="1516081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closing the cell, electrolyte is added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46</a:t>
            </a:fld>
            <a:endParaRPr lang="en-SE" dirty="0"/>
          </a:p>
        </p:txBody>
      </p:sp>
    </p:spTree>
    <p:extLst>
      <p:ext uri="{BB962C8B-B14F-4D97-AF65-F5344CB8AC3E}">
        <p14:creationId xmlns:p14="http://schemas.microsoft.com/office/powerpoint/2010/main" val="1181136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this gap made in the spacer.</a:t>
            </a:r>
          </a:p>
          <a:p>
            <a:r>
              <a:rPr lang="en-GB" dirty="0"/>
              <a:t>As you can see in the zoom-in, the spacer keeps a distance between the Li and Cu – so no applied pressure between them!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47</a:t>
            </a:fld>
            <a:endParaRPr lang="en-SE" dirty="0"/>
          </a:p>
        </p:txBody>
      </p:sp>
    </p:spTree>
    <p:extLst>
      <p:ext uri="{BB962C8B-B14F-4D97-AF65-F5344CB8AC3E}">
        <p14:creationId xmlns:p14="http://schemas.microsoft.com/office/powerpoint/2010/main" val="7174166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assembled cell looks like this.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48</a:t>
            </a:fld>
            <a:endParaRPr lang="en-SE" dirty="0"/>
          </a:p>
        </p:txBody>
      </p:sp>
    </p:spTree>
    <p:extLst>
      <p:ext uri="{BB962C8B-B14F-4D97-AF65-F5344CB8AC3E}">
        <p14:creationId xmlns:p14="http://schemas.microsoft.com/office/powerpoint/2010/main" val="3804687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can make some cells and to get deposition, we must cycle the cells – run a deposition program or protocol on them.</a:t>
            </a:r>
          </a:p>
          <a:p>
            <a:r>
              <a:rPr lang="en-GB" dirty="0"/>
              <a:t>Attach cables from the electrodes, Li and Cu, to the instrument.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49</a:t>
            </a:fld>
            <a:endParaRPr lang="en-SE" dirty="0"/>
          </a:p>
        </p:txBody>
      </p:sp>
    </p:spTree>
    <p:extLst>
      <p:ext uri="{BB962C8B-B14F-4D97-AF65-F5344CB8AC3E}">
        <p14:creationId xmlns:p14="http://schemas.microsoft.com/office/powerpoint/2010/main" val="2138458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of the protocol is the OCV – we check that the cell was assembled correctly by checking its voltage.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50</a:t>
            </a:fld>
            <a:endParaRPr lang="en-SE" dirty="0"/>
          </a:p>
        </p:txBody>
      </p:sp>
    </p:spTree>
    <p:extLst>
      <p:ext uri="{BB962C8B-B14F-4D97-AF65-F5344CB8AC3E}">
        <p14:creationId xmlns:p14="http://schemas.microsoft.com/office/powerpoint/2010/main" val="3927273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is the important passivation – or SEI formation.</a:t>
            </a:r>
          </a:p>
          <a:p>
            <a:r>
              <a:rPr lang="en-GB" dirty="0"/>
              <a:t>Here, we hold a constant and low voltage. This means that electrolyte is broken down and forms the SEI layer on the Cu.</a:t>
            </a:r>
          </a:p>
          <a:p>
            <a:r>
              <a:rPr lang="en-GB" dirty="0"/>
              <a:t>The current, which is allowed to change freely, decreases fast and then slowly.</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51</a:t>
            </a:fld>
            <a:endParaRPr lang="en-SE" dirty="0"/>
          </a:p>
        </p:txBody>
      </p:sp>
    </p:spTree>
    <p:extLst>
      <p:ext uri="{BB962C8B-B14F-4D97-AF65-F5344CB8AC3E}">
        <p14:creationId xmlns:p14="http://schemas.microsoft.com/office/powerpoint/2010/main" val="2182775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t>
            </a:r>
            <a:r>
              <a:rPr lang="en-GB" dirty="0" err="1"/>
              <a:t>violá</a:t>
            </a:r>
            <a:r>
              <a:rPr lang="en-GB" dirty="0"/>
              <a:t>! </a:t>
            </a:r>
          </a:p>
          <a:p>
            <a:r>
              <a:rPr lang="en-GB" dirty="0"/>
              <a:t>We have a lithium-metal battery.</a:t>
            </a:r>
          </a:p>
          <a:p>
            <a:r>
              <a:rPr lang="en-GB" dirty="0"/>
              <a:t>This change can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a:t>
            </a:fld>
            <a:endParaRPr lang="en-SE" dirty="0"/>
          </a:p>
        </p:txBody>
      </p:sp>
    </p:spTree>
    <p:extLst>
      <p:ext uri="{BB962C8B-B14F-4D97-AF65-F5344CB8AC3E}">
        <p14:creationId xmlns:p14="http://schemas.microsoft.com/office/powerpoint/2010/main" val="22649996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is the deposition.</a:t>
            </a:r>
          </a:p>
          <a:p>
            <a:r>
              <a:rPr lang="en-GB" dirty="0"/>
              <a:t>A here a constant current is used, and the voltage is allowed to change freely.</a:t>
            </a:r>
          </a:p>
          <a:p>
            <a:r>
              <a:rPr lang="en-GB" dirty="0"/>
              <a:t>This results in the deposition curve we saw earlier, with a sharp dip during the nucleation and then a flatter part during the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52</a:t>
            </a:fld>
            <a:endParaRPr lang="en-SE" dirty="0"/>
          </a:p>
        </p:txBody>
      </p:sp>
    </p:spTree>
    <p:extLst>
      <p:ext uri="{BB962C8B-B14F-4D97-AF65-F5344CB8AC3E}">
        <p14:creationId xmlns:p14="http://schemas.microsoft.com/office/powerpoint/2010/main" val="1388576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protocol was set up to end the SEI formation once a low current </a:t>
            </a:r>
            <a:r>
              <a:rPr lang="en-GB" dirty="0" err="1"/>
              <a:t>I_SEIcutoff</a:t>
            </a:r>
            <a:r>
              <a:rPr lang="en-GB" dirty="0"/>
              <a:t> was reached.</a:t>
            </a:r>
          </a:p>
        </p:txBody>
      </p:sp>
      <p:sp>
        <p:nvSpPr>
          <p:cNvPr id="4" name="Slide Number Placeholder 3"/>
          <p:cNvSpPr>
            <a:spLocks noGrp="1"/>
          </p:cNvSpPr>
          <p:nvPr>
            <p:ph type="sldNum" sz="quarter" idx="5"/>
          </p:nvPr>
        </p:nvSpPr>
        <p:spPr/>
        <p:txBody>
          <a:bodyPr/>
          <a:lstStyle/>
          <a:p>
            <a:fld id="{06B0F7A1-004E-4CEB-B3A2-30860AC2B6CC}" type="slidenum">
              <a:rPr lang="en-SE" smtClean="0"/>
              <a:t>53</a:t>
            </a:fld>
            <a:endParaRPr lang="en-SE" dirty="0"/>
          </a:p>
        </p:txBody>
      </p:sp>
    </p:spTree>
    <p:extLst>
      <p:ext uri="{BB962C8B-B14F-4D97-AF65-F5344CB8AC3E}">
        <p14:creationId xmlns:p14="http://schemas.microsoft.com/office/powerpoint/2010/main" val="999367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deposition occurred at current </a:t>
            </a:r>
            <a:r>
              <a:rPr lang="en-GB" dirty="0" err="1"/>
              <a:t>Ideposition</a:t>
            </a:r>
            <a:r>
              <a:rPr lang="en-GB" dirty="0"/>
              <a:t>.</a:t>
            </a:r>
          </a:p>
        </p:txBody>
      </p:sp>
      <p:sp>
        <p:nvSpPr>
          <p:cNvPr id="4" name="Slide Number Placeholder 3"/>
          <p:cNvSpPr>
            <a:spLocks noGrp="1"/>
          </p:cNvSpPr>
          <p:nvPr>
            <p:ph type="sldNum" sz="quarter" idx="5"/>
          </p:nvPr>
        </p:nvSpPr>
        <p:spPr/>
        <p:txBody>
          <a:bodyPr/>
          <a:lstStyle/>
          <a:p>
            <a:fld id="{06B0F7A1-004E-4CEB-B3A2-30860AC2B6CC}" type="slidenum">
              <a:rPr lang="en-SE" smtClean="0"/>
              <a:t>54</a:t>
            </a:fld>
            <a:endParaRPr lang="en-SE" dirty="0"/>
          </a:p>
        </p:txBody>
      </p:sp>
    </p:spTree>
    <p:extLst>
      <p:ext uri="{BB962C8B-B14F-4D97-AF65-F5344CB8AC3E}">
        <p14:creationId xmlns:p14="http://schemas.microsoft.com/office/powerpoint/2010/main" val="889557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ratio between these, sigma, was used to try to have the same ratio of side reactions during the deposition (side reactions are all reactions besides deposition), for different deposition currents.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55</a:t>
            </a:fld>
            <a:endParaRPr lang="en-SE" dirty="0"/>
          </a:p>
        </p:txBody>
      </p:sp>
    </p:spTree>
    <p:extLst>
      <p:ext uri="{BB962C8B-B14F-4D97-AF65-F5344CB8AC3E}">
        <p14:creationId xmlns:p14="http://schemas.microsoft.com/office/powerpoint/2010/main" val="152354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investigate the passivation of the Cu surface before deposition, several T-cell were cycled</a:t>
            </a:r>
          </a:p>
        </p:txBody>
      </p:sp>
      <p:sp>
        <p:nvSpPr>
          <p:cNvPr id="4" name="Slide Number Placeholder 3"/>
          <p:cNvSpPr>
            <a:spLocks noGrp="1"/>
          </p:cNvSpPr>
          <p:nvPr>
            <p:ph type="sldNum" sz="quarter" idx="5"/>
          </p:nvPr>
        </p:nvSpPr>
        <p:spPr/>
        <p:txBody>
          <a:bodyPr/>
          <a:lstStyle/>
          <a:p>
            <a:fld id="{06B0F7A1-004E-4CEB-B3A2-30860AC2B6CC}" type="slidenum">
              <a:rPr lang="en-SE" smtClean="0"/>
              <a:t>56</a:t>
            </a:fld>
            <a:endParaRPr lang="en-SE" dirty="0"/>
          </a:p>
        </p:txBody>
      </p:sp>
    </p:spTree>
    <p:extLst>
      <p:ext uri="{BB962C8B-B14F-4D97-AF65-F5344CB8AC3E}">
        <p14:creationId xmlns:p14="http://schemas.microsoft.com/office/powerpoint/2010/main" val="3805894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a:t>
            </a:r>
          </a:p>
        </p:txBody>
      </p:sp>
      <p:sp>
        <p:nvSpPr>
          <p:cNvPr id="4" name="Slide Number Placeholder 3"/>
          <p:cNvSpPr>
            <a:spLocks noGrp="1"/>
          </p:cNvSpPr>
          <p:nvPr>
            <p:ph type="sldNum" sz="quarter" idx="5"/>
          </p:nvPr>
        </p:nvSpPr>
        <p:spPr/>
        <p:txBody>
          <a:bodyPr/>
          <a:lstStyle/>
          <a:p>
            <a:fld id="{06B0F7A1-004E-4CEB-B3A2-30860AC2B6CC}" type="slidenum">
              <a:rPr lang="en-SE" smtClean="0"/>
              <a:t>57</a:t>
            </a:fld>
            <a:endParaRPr lang="en-SE" dirty="0"/>
          </a:p>
        </p:txBody>
      </p:sp>
    </p:spTree>
    <p:extLst>
      <p:ext uri="{BB962C8B-B14F-4D97-AF65-F5344CB8AC3E}">
        <p14:creationId xmlns:p14="http://schemas.microsoft.com/office/powerpoint/2010/main" val="2257726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 2 hour for 0.05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After the passivation, Li was deposited at constant current</a:t>
            </a:r>
          </a:p>
        </p:txBody>
      </p:sp>
      <p:sp>
        <p:nvSpPr>
          <p:cNvPr id="4" name="Slide Number Placeholder 3"/>
          <p:cNvSpPr>
            <a:spLocks noGrp="1"/>
          </p:cNvSpPr>
          <p:nvPr>
            <p:ph type="sldNum" sz="quarter" idx="5"/>
          </p:nvPr>
        </p:nvSpPr>
        <p:spPr/>
        <p:txBody>
          <a:bodyPr/>
          <a:lstStyle/>
          <a:p>
            <a:fld id="{06B0F7A1-004E-4CEB-B3A2-30860AC2B6CC}" type="slidenum">
              <a:rPr lang="en-SE" smtClean="0"/>
              <a:t>58</a:t>
            </a:fld>
            <a:endParaRPr lang="en-SE" dirty="0"/>
          </a:p>
        </p:txBody>
      </p:sp>
    </p:spTree>
    <p:extLst>
      <p:ext uri="{BB962C8B-B14F-4D97-AF65-F5344CB8AC3E}">
        <p14:creationId xmlns:p14="http://schemas.microsoft.com/office/powerpoint/2010/main" val="1996880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endParaRPr lang="en-GB" dirty="0"/>
          </a:p>
          <a:p>
            <a:pPr marL="171450" indent="-171450">
              <a:buFont typeface="Arial" panose="020B0604020202020204" pitchFamily="34" charset="0"/>
              <a:buChar char="•"/>
            </a:pPr>
            <a:r>
              <a:rPr lang="en-GB" dirty="0"/>
              <a:t>sigma=1.00: no obvious nucleation; side reactions large enough to drive current without need for nucleation</a:t>
            </a:r>
          </a:p>
          <a:p>
            <a:pPr marL="171450" indent="-171450">
              <a:buFont typeface="Arial" panose="020B0604020202020204" pitchFamily="34" charset="0"/>
              <a:buChar char="•"/>
            </a:pPr>
            <a:r>
              <a:rPr lang="en-GB" dirty="0"/>
              <a:t>Decreasing sigma </a:t>
            </a:r>
            <a:r>
              <a:rPr lang="en-GB" dirty="0">
                <a:sym typeface="Wingdings" panose="05000000000000000000" pitchFamily="2" charset="2"/>
              </a:rPr>
              <a:t> clearer deposition peak at higher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59</a:t>
            </a:fld>
            <a:endParaRPr lang="en-SE" dirty="0"/>
          </a:p>
        </p:txBody>
      </p:sp>
    </p:spTree>
    <p:extLst>
      <p:ext uri="{BB962C8B-B14F-4D97-AF65-F5344CB8AC3E}">
        <p14:creationId xmlns:p14="http://schemas.microsoft.com/office/powerpoint/2010/main" val="4053397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pPr marL="171450" indent="-171450">
              <a:buFont typeface="Arial" panose="020B0604020202020204" pitchFamily="34" charset="0"/>
              <a:buChar char="•"/>
            </a:pPr>
            <a:r>
              <a:rPr lang="en-GB" dirty="0">
                <a:sym typeface="Wingdings" panose="05000000000000000000" pitchFamily="2" charset="2"/>
              </a:rPr>
              <a:t>Larger overpotential  smaller nuclei, larger </a:t>
            </a:r>
            <a:r>
              <a:rPr lang="en-GB" i="1" dirty="0">
                <a:sym typeface="Wingdings" panose="05000000000000000000" pitchFamily="2" charset="2"/>
              </a:rPr>
              <a:t>N</a:t>
            </a:r>
            <a:r>
              <a:rPr lang="en-GB" dirty="0">
                <a:sym typeface="Wingdings" panose="05000000000000000000" pitchFamily="2" charset="2"/>
              </a:rPr>
              <a:t>  many sites for continued growth, lowering the necessity for further nucleation. Other words: more instantaneous nucleation (all nuclei form at the start and then they only grow).</a:t>
            </a:r>
          </a:p>
          <a:p>
            <a:pPr marL="171450" indent="-171450">
              <a:buFont typeface="Arial" panose="020B0604020202020204" pitchFamily="34" charset="0"/>
              <a:buChar char="•"/>
            </a:pPr>
            <a:r>
              <a:rPr lang="en-GB" dirty="0">
                <a:sym typeface="Wingdings" panose="05000000000000000000" pitchFamily="2" charset="2"/>
              </a:rPr>
              <a:t>Opposed to progressive nucleation, where nuclei continue to form as other grow</a:t>
            </a:r>
          </a:p>
        </p:txBody>
      </p:sp>
      <p:sp>
        <p:nvSpPr>
          <p:cNvPr id="4" name="Slide Number Placeholder 3"/>
          <p:cNvSpPr>
            <a:spLocks noGrp="1"/>
          </p:cNvSpPr>
          <p:nvPr>
            <p:ph type="sldNum" sz="quarter" idx="5"/>
          </p:nvPr>
        </p:nvSpPr>
        <p:spPr/>
        <p:txBody>
          <a:bodyPr/>
          <a:lstStyle/>
          <a:p>
            <a:fld id="{06B0F7A1-004E-4CEB-B3A2-30860AC2B6CC}" type="slidenum">
              <a:rPr lang="en-SE" smtClean="0"/>
              <a:t>60</a:t>
            </a:fld>
            <a:endParaRPr lang="en-SE" dirty="0"/>
          </a:p>
        </p:txBody>
      </p:sp>
    </p:spTree>
    <p:extLst>
      <p:ext uri="{BB962C8B-B14F-4D97-AF65-F5344CB8AC3E}">
        <p14:creationId xmlns:p14="http://schemas.microsoft.com/office/powerpoint/2010/main" val="26951255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(hidden) T-cell, 1 </a:t>
            </a:r>
            <a:r>
              <a:rPr lang="en-GB" dirty="0" err="1"/>
              <a:t>mAh</a:t>
            </a:r>
            <a:r>
              <a:rPr lang="en-GB" dirty="0"/>
              <a:t>/cm</a:t>
            </a:r>
            <a:r>
              <a:rPr lang="en-GB" baseline="30000" dirty="0"/>
              <a:t>2</a:t>
            </a:r>
            <a:endParaRPr lang="en-SE" baseline="30000" dirty="0"/>
          </a:p>
        </p:txBody>
      </p:sp>
      <p:sp>
        <p:nvSpPr>
          <p:cNvPr id="4" name="Slide Number Placeholder 3"/>
          <p:cNvSpPr>
            <a:spLocks noGrp="1"/>
          </p:cNvSpPr>
          <p:nvPr>
            <p:ph type="sldNum" sz="quarter" idx="5"/>
          </p:nvPr>
        </p:nvSpPr>
        <p:spPr/>
        <p:txBody>
          <a:bodyPr/>
          <a:lstStyle/>
          <a:p>
            <a:fld id="{06B0F7A1-004E-4CEB-B3A2-30860AC2B6CC}" type="slidenum">
              <a:rPr lang="en-SE" smtClean="0"/>
              <a:t>61</a:t>
            </a:fld>
            <a:endParaRPr lang="en-SE" dirty="0"/>
          </a:p>
        </p:txBody>
      </p:sp>
    </p:spTree>
    <p:extLst>
      <p:ext uri="{BB962C8B-B14F-4D97-AF65-F5344CB8AC3E}">
        <p14:creationId xmlns:p14="http://schemas.microsoft.com/office/powerpoint/2010/main" val="131711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increase the specific energy and double the energy density of the cell.</a:t>
            </a:r>
          </a:p>
          <a:p>
            <a:r>
              <a:rPr lang="en-GB" dirty="0"/>
              <a:t>This would not only make your laptop easier to carry, but would benefit for example electrical vehicles where the size and weight of today’s batteries are an obstacle.</a:t>
            </a:r>
          </a:p>
          <a:p>
            <a:r>
              <a:rPr lang="en-GB" dirty="0"/>
              <a:t>Sounds too good to be true, right? =D</a:t>
            </a:r>
          </a:p>
          <a:p>
            <a:r>
              <a:rPr lang="en-GB" dirty="0"/>
              <a:t>Yeah there are some problems, because the Li can grow unevenly …</a:t>
            </a:r>
          </a:p>
          <a:p>
            <a:endParaRPr lang="en-GB" dirty="0"/>
          </a:p>
          <a:p>
            <a:endParaRPr lang="en-GB" dirty="0"/>
          </a:p>
          <a:p>
            <a:r>
              <a:rPr lang="en-GB" dirty="0"/>
              <a:t>At the pack level:</a:t>
            </a:r>
          </a:p>
          <a:p>
            <a:r>
              <a:rPr lang="en-GB" dirty="0"/>
              <a:t>* Li-ion cell: 150 </a:t>
            </a:r>
            <a:r>
              <a:rPr lang="en-GB" dirty="0" err="1"/>
              <a:t>Wh</a:t>
            </a:r>
            <a:r>
              <a:rPr lang="en-GB" dirty="0"/>
              <a:t>/kg, 250 </a:t>
            </a:r>
            <a:r>
              <a:rPr lang="en-GB" dirty="0" err="1"/>
              <a:t>Wh</a:t>
            </a:r>
            <a:r>
              <a:rPr lang="en-GB" dirty="0"/>
              <a:t>/L</a:t>
            </a:r>
          </a:p>
          <a:p>
            <a:pPr marL="171450" indent="-171450">
              <a:buFont typeface="Arial" panose="020B0604020202020204" pitchFamily="34" charset="0"/>
              <a:buChar char="•"/>
            </a:pPr>
            <a:r>
              <a:rPr lang="en-GB" dirty="0"/>
              <a:t>Li-metal cell: 250 </a:t>
            </a:r>
            <a:r>
              <a:rPr lang="en-GB" dirty="0" err="1"/>
              <a:t>Wh</a:t>
            </a:r>
            <a:r>
              <a:rPr lang="en-GB" dirty="0"/>
              <a:t>/kg, 750 </a:t>
            </a:r>
            <a:r>
              <a:rPr lang="en-GB" dirty="0" err="1"/>
              <a:t>Wh</a:t>
            </a:r>
            <a:r>
              <a:rPr lang="en-GB" dirty="0"/>
              <a:t>/L</a:t>
            </a:r>
          </a:p>
          <a:p>
            <a:pPr marL="0" indent="0">
              <a:buFont typeface="Arial" panose="020B0604020202020204" pitchFamily="34" charset="0"/>
              <a:buNone/>
            </a:pPr>
            <a:r>
              <a:rPr lang="en-GB" dirty="0"/>
              <a:t>(http://large.stanford.edu/courses/2020/ph240/kim1/)</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a:t>
            </a:fld>
            <a:endParaRPr lang="en-SE" dirty="0"/>
          </a:p>
        </p:txBody>
      </p:sp>
    </p:spTree>
    <p:extLst>
      <p:ext uri="{BB962C8B-B14F-4D97-AF65-F5344CB8AC3E}">
        <p14:creationId xmlns:p14="http://schemas.microsoft.com/office/powerpoint/2010/main" val="3632713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C-cells were cycled to see the effects of the deposition current.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62</a:t>
            </a:fld>
            <a:endParaRPr lang="en-SE" dirty="0"/>
          </a:p>
        </p:txBody>
      </p:sp>
    </p:spTree>
    <p:extLst>
      <p:ext uri="{BB962C8B-B14F-4D97-AF65-F5344CB8AC3E}">
        <p14:creationId xmlns:p14="http://schemas.microsoft.com/office/powerpoint/2010/main" val="25236431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current, J, results in a higher overpotential.</a:t>
            </a:r>
          </a:p>
          <a:p>
            <a:r>
              <a:rPr lang="en-GB" dirty="0"/>
              <a:t>However, with the same sigma, the nucleation peak disappears for larger currents.</a:t>
            </a:r>
          </a:p>
          <a:p>
            <a:r>
              <a:rPr lang="en-GB" dirty="0"/>
              <a:t>We just saw that the deposition peak is dependent on sigma, so what would happen if we passivated the surface more?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63</a:t>
            </a:fld>
            <a:endParaRPr lang="en-SE" dirty="0"/>
          </a:p>
        </p:txBody>
      </p:sp>
    </p:spTree>
    <p:extLst>
      <p:ext uri="{BB962C8B-B14F-4D97-AF65-F5344CB8AC3E}">
        <p14:creationId xmlns:p14="http://schemas.microsoft.com/office/powerpoint/2010/main" val="17965823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deposition peak becomes visible for larger currents.</a:t>
            </a:r>
          </a:p>
          <a:p>
            <a:r>
              <a:rPr lang="en-GB" dirty="0"/>
              <a:t>As discussed, the more pronounced deposition peak indicates more instantaneous nucleation.</a:t>
            </a:r>
          </a:p>
          <a:p>
            <a:r>
              <a:rPr lang="en-GB" dirty="0"/>
              <a:t>Thus, the absolute passivation, I_SEI-cutoff, influences the nucleation process.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64</a:t>
            </a:fld>
            <a:endParaRPr lang="en-SE" dirty="0"/>
          </a:p>
        </p:txBody>
      </p:sp>
    </p:spTree>
    <p:extLst>
      <p:ext uri="{BB962C8B-B14F-4D97-AF65-F5344CB8AC3E}">
        <p14:creationId xmlns:p14="http://schemas.microsoft.com/office/powerpoint/2010/main" val="7505508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cells reach more or less the same potential at larger charge passed, indicating either that:</a:t>
            </a:r>
          </a:p>
          <a:p>
            <a:r>
              <a:rPr lang="en-GB" dirty="0"/>
              <a:t>1. The surface gets passivated during the beginning of the deposition.</a:t>
            </a:r>
          </a:p>
          <a:p>
            <a:r>
              <a:rPr lang="en-GB" dirty="0"/>
              <a:t>2. Or, that the growth is not as sensitive to the side reactions as the nucleation 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65</a:t>
            </a:fld>
            <a:endParaRPr lang="en-SE" dirty="0"/>
          </a:p>
        </p:txBody>
      </p:sp>
    </p:spTree>
    <p:extLst>
      <p:ext uri="{BB962C8B-B14F-4D97-AF65-F5344CB8AC3E}">
        <p14:creationId xmlns:p14="http://schemas.microsoft.com/office/powerpoint/2010/main" val="11580808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investigate the effect of pressure, a C-cell was first cycled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66</a:t>
            </a:fld>
            <a:endParaRPr lang="en-SE" dirty="0"/>
          </a:p>
        </p:txBody>
      </p:sp>
    </p:spTree>
    <p:extLst>
      <p:ext uri="{BB962C8B-B14F-4D97-AF65-F5344CB8AC3E}">
        <p14:creationId xmlns:p14="http://schemas.microsoft.com/office/powerpoint/2010/main" val="23382153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Photograph Li on Cu</a:t>
            </a:r>
          </a:p>
          <a:p>
            <a:pPr marL="171450" indent="-171450">
              <a:buFont typeface="Arial" panose="020B0604020202020204" pitchFamily="34" charset="0"/>
              <a:buChar char="•"/>
            </a:pPr>
            <a:r>
              <a:rPr lang="en-GB" dirty="0"/>
              <a:t>uneven deposition from the annulus: </a:t>
            </a:r>
            <a:r>
              <a:rPr lang="en-GB" dirty="0">
                <a:sym typeface="Wingdings" panose="05000000000000000000" pitchFamily="2" charset="2"/>
              </a:rPr>
              <a:t>little to no Li in the middle, more for larger radii</a:t>
            </a:r>
          </a:p>
          <a:p>
            <a:pPr marL="171450" indent="-171450">
              <a:buFont typeface="Arial" panose="020B0604020202020204" pitchFamily="34" charset="0"/>
              <a:buChar char="•"/>
            </a:pPr>
            <a:endParaRPr lang="en-GB" dirty="0">
              <a:sym typeface="Wingdings" panose="05000000000000000000" pitchFamily="2" charset="2"/>
            </a:endParaRPr>
          </a:p>
          <a:p>
            <a:pPr marL="0" indent="0">
              <a:buFont typeface="Arial" panose="020B0604020202020204" pitchFamily="34" charset="0"/>
              <a:buNone/>
            </a:pPr>
            <a:endParaRPr lang="en-GB" dirty="0">
              <a:sym typeface="Wingdings" panose="05000000000000000000" pitchFamily="2" charset="2"/>
            </a:endParaRPr>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25 </a:t>
            </a:r>
            <a:r>
              <a:rPr lang="en-GB" dirty="0" err="1">
                <a:sym typeface="Wingdings" panose="05000000000000000000" pitchFamily="2" charset="2"/>
              </a:rPr>
              <a:t>muAh</a:t>
            </a:r>
            <a:r>
              <a:rPr lang="en-GB" dirty="0">
                <a:sym typeface="Wingdings" panose="05000000000000000000" pitchFamily="2" charset="2"/>
              </a:rPr>
              <a:t>/cm2 at 1mA/cm2</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67</a:t>
            </a:fld>
            <a:endParaRPr lang="en-SE" dirty="0"/>
          </a:p>
        </p:txBody>
      </p:sp>
    </p:spTree>
    <p:extLst>
      <p:ext uri="{BB962C8B-B14F-4D97-AF65-F5344CB8AC3E}">
        <p14:creationId xmlns:p14="http://schemas.microsoft.com/office/powerpoint/2010/main" val="31043328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SEM-images, overlain: matched the features on the images with each other to give a view of a larger area</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68</a:t>
            </a:fld>
            <a:endParaRPr lang="en-SE" dirty="0"/>
          </a:p>
        </p:txBody>
      </p:sp>
    </p:spTree>
    <p:extLst>
      <p:ext uri="{BB962C8B-B14F-4D97-AF65-F5344CB8AC3E}">
        <p14:creationId xmlns:p14="http://schemas.microsoft.com/office/powerpoint/2010/main" val="8914482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small Lithium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69</a:t>
            </a:fld>
            <a:endParaRPr lang="en-SE" dirty="0"/>
          </a:p>
        </p:txBody>
      </p:sp>
    </p:spTree>
    <p:extLst>
      <p:ext uri="{BB962C8B-B14F-4D97-AF65-F5344CB8AC3E}">
        <p14:creationId xmlns:p14="http://schemas.microsoft.com/office/powerpoint/2010/main" val="3929426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down, slightly larger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70</a:t>
            </a:fld>
            <a:endParaRPr lang="en-SE" dirty="0"/>
          </a:p>
        </p:txBody>
      </p:sp>
    </p:spTree>
    <p:extLst>
      <p:ext uri="{BB962C8B-B14F-4D97-AF65-F5344CB8AC3E}">
        <p14:creationId xmlns:p14="http://schemas.microsoft.com/office/powerpoint/2010/main" val="26629257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even larger nuclei</a:t>
            </a:r>
          </a:p>
          <a:p>
            <a:endParaRPr lang="en-GB" dirty="0"/>
          </a:p>
          <a:p>
            <a:r>
              <a:rPr lang="en-GB" dirty="0"/>
              <a:t>Thus, for various radial positions we see different morphologies of Li: from small crystalline particles to larger ‘’islands’’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71</a:t>
            </a:fld>
            <a:endParaRPr lang="en-SE" dirty="0"/>
          </a:p>
        </p:txBody>
      </p:sp>
    </p:spTree>
    <p:extLst>
      <p:ext uri="{BB962C8B-B14F-4D97-AF65-F5344CB8AC3E}">
        <p14:creationId xmlns:p14="http://schemas.microsoft.com/office/powerpoint/2010/main" val="216674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Say we have a new cell which we charge and discharge: this means Li moves back and forth [point].</a:t>
            </a:r>
          </a:p>
          <a:p>
            <a:r>
              <a:rPr lang="en-GB" dirty="0"/>
              <a:t>When the Li deposits on the surface here, it can be </a:t>
            </a:r>
            <a:r>
              <a:rPr lang="en-GB" dirty="0" err="1"/>
              <a:t>be</a:t>
            </a:r>
            <a:r>
              <a:rPr lang="en-GB" dirty="0"/>
              <a:t> more here and less here…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a:t>
            </a:fld>
            <a:endParaRPr lang="en-SE" dirty="0"/>
          </a:p>
        </p:txBody>
      </p:sp>
    </p:spTree>
    <p:extLst>
      <p:ext uri="{BB962C8B-B14F-4D97-AF65-F5344CB8AC3E}">
        <p14:creationId xmlns:p14="http://schemas.microsoft.com/office/powerpoint/2010/main" val="19187978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size (diameter) of the nuclei goes from 1 here, 2 to 3, and then larger than 4.</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72</a:t>
            </a:fld>
            <a:endParaRPr lang="en-SE" dirty="0"/>
          </a:p>
        </p:txBody>
      </p:sp>
    </p:spTree>
    <p:extLst>
      <p:ext uri="{BB962C8B-B14F-4D97-AF65-F5344CB8AC3E}">
        <p14:creationId xmlns:p14="http://schemas.microsoft.com/office/powerpoint/2010/main" val="33303182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Nuclei per area decreases while the nuclei size increases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73</a:t>
            </a:fld>
            <a:endParaRPr lang="en-SE" dirty="0"/>
          </a:p>
        </p:txBody>
      </p:sp>
    </p:spTree>
    <p:extLst>
      <p:ext uri="{BB962C8B-B14F-4D97-AF65-F5344CB8AC3E}">
        <p14:creationId xmlns:p14="http://schemas.microsoft.com/office/powerpoint/2010/main" val="23102775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relations should be familiar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74</a:t>
            </a:fld>
            <a:endParaRPr lang="en-SE" dirty="0"/>
          </a:p>
        </p:txBody>
      </p:sp>
    </p:spTree>
    <p:extLst>
      <p:ext uri="{BB962C8B-B14F-4D97-AF65-F5344CB8AC3E}">
        <p14:creationId xmlns:p14="http://schemas.microsoft.com/office/powerpoint/2010/main" val="4610383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distribution changes radially. How about the along the edge of the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75</a:t>
            </a:fld>
            <a:endParaRPr lang="en-SE" dirty="0"/>
          </a:p>
        </p:txBody>
      </p:sp>
    </p:spTree>
    <p:extLst>
      <p:ext uri="{BB962C8B-B14F-4D97-AF65-F5344CB8AC3E}">
        <p14:creationId xmlns:p14="http://schemas.microsoft.com/office/powerpoint/2010/main" val="6925118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for different angles around the edge of the deposition.</a:t>
            </a:r>
          </a:p>
          <a:p>
            <a:endParaRPr lang="en-GB" dirty="0"/>
          </a:p>
          <a:p>
            <a:endParaRPr lang="en-GB" dirty="0"/>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50 </a:t>
            </a:r>
            <a:r>
              <a:rPr lang="en-GB" dirty="0" err="1">
                <a:sym typeface="Wingdings" panose="05000000000000000000" pitchFamily="2" charset="2"/>
              </a:rPr>
              <a:t>muAh</a:t>
            </a:r>
            <a:r>
              <a:rPr lang="en-GB" dirty="0">
                <a:sym typeface="Wingdings" panose="05000000000000000000" pitchFamily="2" charset="2"/>
              </a:rPr>
              <a:t>/cm2 at 1mA/cm2</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76</a:t>
            </a:fld>
            <a:endParaRPr lang="en-SE" dirty="0"/>
          </a:p>
        </p:txBody>
      </p:sp>
    </p:spTree>
    <p:extLst>
      <p:ext uri="{BB962C8B-B14F-4D97-AF65-F5344CB8AC3E}">
        <p14:creationId xmlns:p14="http://schemas.microsoft.com/office/powerpoint/2010/main" val="31795093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some particles, and bush-like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77</a:t>
            </a:fld>
            <a:endParaRPr lang="en-SE" dirty="0"/>
          </a:p>
        </p:txBody>
      </p:sp>
    </p:spTree>
    <p:extLst>
      <p:ext uri="{BB962C8B-B14F-4D97-AF65-F5344CB8AC3E}">
        <p14:creationId xmlns:p14="http://schemas.microsoft.com/office/powerpoint/2010/main" val="818307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it’s mostly round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78</a:t>
            </a:fld>
            <a:endParaRPr lang="en-SE" dirty="0"/>
          </a:p>
        </p:txBody>
      </p:sp>
    </p:spTree>
    <p:extLst>
      <p:ext uri="{BB962C8B-B14F-4D97-AF65-F5344CB8AC3E}">
        <p14:creationId xmlns:p14="http://schemas.microsoft.com/office/powerpoint/2010/main" val="37320443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Down here: overwhelmingly bush-like growth.</a:t>
            </a:r>
          </a:p>
          <a:p>
            <a:r>
              <a:rPr lang="en-GB" dirty="0"/>
              <a:t>Yes, the deposition changes also with the angle along the deposited annulus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79</a:t>
            </a:fld>
            <a:endParaRPr lang="en-SE" dirty="0"/>
          </a:p>
        </p:txBody>
      </p:sp>
    </p:spTree>
    <p:extLst>
      <p:ext uri="{BB962C8B-B14F-4D97-AF65-F5344CB8AC3E}">
        <p14:creationId xmlns:p14="http://schemas.microsoft.com/office/powerpoint/2010/main" val="42180157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is probably the wave spring used in the C-cell.</a:t>
            </a:r>
          </a:p>
          <a:p>
            <a:r>
              <a:rPr lang="en-GB" dirty="0"/>
              <a:t>A study found that the wave spring induces uneven pressure in the cell, with low pressure in the middle and higher pressure for larger radii.</a:t>
            </a:r>
          </a:p>
          <a:p>
            <a:r>
              <a:rPr lang="en-GB" dirty="0"/>
              <a:t>Exactly as the annulus of deposited Li shows.</a:t>
            </a:r>
          </a:p>
          <a:p>
            <a:r>
              <a:rPr lang="en-GB" dirty="0"/>
              <a:t>Photograph shows that the wave spring pushes down at some points, which could explain the angular variation.</a:t>
            </a:r>
          </a:p>
          <a:p>
            <a:r>
              <a:rPr lang="en-GB" dirty="0"/>
              <a:t>For example, more pressure here and here (bush-like growth) compared to here (mostly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80</a:t>
            </a:fld>
            <a:endParaRPr lang="en-SE" dirty="0"/>
          </a:p>
        </p:txBody>
      </p:sp>
    </p:spTree>
    <p:extLst>
      <p:ext uri="{BB962C8B-B14F-4D97-AF65-F5344CB8AC3E}">
        <p14:creationId xmlns:p14="http://schemas.microsoft.com/office/powerpoint/2010/main" val="903358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verify that the pressure influences the deposition, a T-cell was cycled and measured in SEM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81</a:t>
            </a:fld>
            <a:endParaRPr lang="en-SE" dirty="0"/>
          </a:p>
        </p:txBody>
      </p:sp>
    </p:spTree>
    <p:extLst>
      <p:ext uri="{BB962C8B-B14F-4D97-AF65-F5344CB8AC3E}">
        <p14:creationId xmlns:p14="http://schemas.microsoft.com/office/powerpoint/2010/main" val="2242754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worst case: this grows until it reaches the other side and short circuits the cell – can lead to an explosion.</a:t>
            </a:r>
          </a:p>
          <a:p>
            <a:r>
              <a:rPr lang="en-GB" dirty="0"/>
              <a:t>By the way, this green stuff is called the solid electrolyte interphase – SEI. </a:t>
            </a:r>
          </a:p>
          <a:p>
            <a:r>
              <a:rPr lang="en-GB" dirty="0"/>
              <a:t>For low voltage, the electrolyte is broken down and reacts with Li to form this SEI layer.</a:t>
            </a:r>
          </a:p>
          <a:p>
            <a:r>
              <a:rPr lang="en-GB" dirty="0"/>
              <a:t>It is generally good because it stops other reactions, but if the SEI covers pieces of Li, they become electronically isolated and ‘’dead’’ as it can no longer contribute to the battery charge.</a:t>
            </a:r>
          </a:p>
          <a:p>
            <a:r>
              <a:rPr lang="en-GB" dirty="0"/>
              <a:t>Also, the difference in volume between the deposited and the pristine Li induces mechanical stress, which can crack the SEI which then reforms, consuming more Li.</a:t>
            </a:r>
          </a:p>
          <a:p>
            <a:r>
              <a:rPr lang="en-GB" dirty="0"/>
              <a:t>In short, non-uniform deposition is a safety risk [short circuit], and lowers the performance of the battery [dead and volume change].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a:t>
            </a:fld>
            <a:endParaRPr lang="en-SE" dirty="0"/>
          </a:p>
        </p:txBody>
      </p:sp>
    </p:spTree>
    <p:extLst>
      <p:ext uri="{BB962C8B-B14F-4D97-AF65-F5344CB8AC3E}">
        <p14:creationId xmlns:p14="http://schemas.microsoft.com/office/powerpoint/2010/main" val="39830047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as before, over the same distance the Li distribution seems more or less the same – at least much more even than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82</a:t>
            </a:fld>
            <a:endParaRPr lang="en-SE" dirty="0"/>
          </a:p>
        </p:txBody>
      </p:sp>
    </p:spTree>
    <p:extLst>
      <p:ext uri="{BB962C8B-B14F-4D97-AF65-F5344CB8AC3E}">
        <p14:creationId xmlns:p14="http://schemas.microsoft.com/office/powerpoint/2010/main" val="15476147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Zoom-in shows that the morphology is small crystalline particles, with longer and thinner needle-like growths. </a:t>
            </a:r>
          </a:p>
          <a:p>
            <a:r>
              <a:rPr lang="en-GB" dirty="0"/>
              <a:t>While ‘’islands’’ are not observed in the T-cell, this needle-like growth might evolve into the bush-like growth we saw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83</a:t>
            </a:fld>
            <a:endParaRPr lang="en-SE" dirty="0"/>
          </a:p>
        </p:txBody>
      </p:sp>
    </p:spTree>
    <p:extLst>
      <p:ext uri="{BB962C8B-B14F-4D97-AF65-F5344CB8AC3E}">
        <p14:creationId xmlns:p14="http://schemas.microsoft.com/office/powerpoint/2010/main" val="2856367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85</a:t>
            </a:fld>
            <a:endParaRPr lang="en-SE" dirty="0"/>
          </a:p>
        </p:txBody>
      </p:sp>
    </p:spTree>
    <p:extLst>
      <p:ext uri="{BB962C8B-B14F-4D97-AF65-F5344CB8AC3E}">
        <p14:creationId xmlns:p14="http://schemas.microsoft.com/office/powerpoint/2010/main" val="26721236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86</a:t>
            </a:fld>
            <a:endParaRPr lang="en-SE" dirty="0"/>
          </a:p>
        </p:txBody>
      </p:sp>
    </p:spTree>
    <p:extLst>
      <p:ext uri="{BB962C8B-B14F-4D97-AF65-F5344CB8AC3E}">
        <p14:creationId xmlns:p14="http://schemas.microsoft.com/office/powerpoint/2010/main" val="35218506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87</a:t>
            </a:fld>
            <a:endParaRPr lang="en-SE" dirty="0"/>
          </a:p>
        </p:txBody>
      </p:sp>
    </p:spTree>
    <p:extLst>
      <p:ext uri="{BB962C8B-B14F-4D97-AF65-F5344CB8AC3E}">
        <p14:creationId xmlns:p14="http://schemas.microsoft.com/office/powerpoint/2010/main" val="2966395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avoid non-uniform deposition, the first step in deposition of Li – nucleation, must be well understood.</a:t>
            </a:r>
          </a:p>
          <a:p>
            <a:r>
              <a:rPr lang="en-GB" dirty="0"/>
              <a:t>The purpose then is to investigate how pressure, current and passivation (the SEI-layer) influences the nucleation.</a:t>
            </a:r>
          </a:p>
          <a:p>
            <a:r>
              <a:rPr lang="en-GB" dirty="0"/>
              <a:t>By understanding nucleation better, ways of inducing more uniform – good – deposition can be found.</a:t>
            </a:r>
          </a:p>
          <a:p>
            <a:r>
              <a:rPr lang="en-GB" dirty="0"/>
              <a:t>I have used electrochemical measurements and also scanning electron microscopy (SEM) to image the Li.</a:t>
            </a:r>
          </a:p>
        </p:txBody>
      </p:sp>
      <p:sp>
        <p:nvSpPr>
          <p:cNvPr id="4" name="Slide Number Placeholder 3"/>
          <p:cNvSpPr>
            <a:spLocks noGrp="1"/>
          </p:cNvSpPr>
          <p:nvPr>
            <p:ph type="sldNum" sz="quarter" idx="5"/>
          </p:nvPr>
        </p:nvSpPr>
        <p:spPr/>
        <p:txBody>
          <a:bodyPr/>
          <a:lstStyle/>
          <a:p>
            <a:fld id="{06B0F7A1-004E-4CEB-B3A2-30860AC2B6CC}" type="slidenum">
              <a:rPr lang="en-SE" smtClean="0"/>
              <a:t>10</a:t>
            </a:fld>
            <a:endParaRPr lang="en-SE" dirty="0"/>
          </a:p>
        </p:txBody>
      </p:sp>
    </p:spTree>
    <p:extLst>
      <p:ext uri="{BB962C8B-B14F-4D97-AF65-F5344CB8AC3E}">
        <p14:creationId xmlns:p14="http://schemas.microsoft.com/office/powerpoint/2010/main" val="355219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1E9D-7488-DB03-5053-C5D95DAB6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D7B7D2F-1D06-6B0C-E7E1-BB7266920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FD5CABFC-4E99-F274-D462-AE820F60C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EB0B6ECF-8016-6847-6D7F-B6E30D1CA33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5F7EC13-1F59-6400-DE85-55321034BDD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15115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AA82-8B81-E48B-F218-4BCFA98DC339}"/>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25765459-3FC6-1DBA-0006-33FACBBED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DCCAD85-7234-30C9-F370-6B8011DDB2AC}"/>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5B80895-BC50-19BF-1AA5-A169D637691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535F841-084B-3DDC-9F68-EB75389028D9}"/>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91379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71E17-282B-0129-148F-8BDAE4248B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E0FD1A7-8601-4BE1-72AF-D4099ECD06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2B1EE83-696A-81A5-08B0-C01C00261B00}"/>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1EDB85A-8215-FFF0-276F-A27B4DCE3187}"/>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041BC85D-D3C8-A15A-389C-FDC2C1B344F2}"/>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03889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A0C-9B8A-219D-A448-59CE73690F69}"/>
              </a:ext>
            </a:extLst>
          </p:cNvPr>
          <p:cNvSpPr>
            <a:spLocks noGrp="1"/>
          </p:cNvSpPr>
          <p:nvPr>
            <p:ph type="title"/>
          </p:nvPr>
        </p:nvSpPr>
        <p:spPr/>
        <p:txBody>
          <a:bodyPr>
            <a:normAutofit/>
          </a:bodyPr>
          <a:lstStyle>
            <a:lvl1pPr>
              <a:defRPr sz="3800"/>
            </a:lvl1pPr>
          </a:lstStyle>
          <a:p>
            <a:r>
              <a:rPr lang="en-US" dirty="0"/>
              <a:t>Click to edit Master title style</a:t>
            </a:r>
            <a:endParaRPr lang="en-SE" dirty="0"/>
          </a:p>
        </p:txBody>
      </p:sp>
      <p:sp>
        <p:nvSpPr>
          <p:cNvPr id="3" name="Content Placeholder 2">
            <a:extLst>
              <a:ext uri="{FF2B5EF4-FFF2-40B4-BE49-F238E27FC236}">
                <a16:creationId xmlns:a16="http://schemas.microsoft.com/office/drawing/2014/main" id="{0B0C2E4A-D313-0066-25BA-7C8D87536DE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92CCD261-3091-8856-C69E-9526892551DB}"/>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9CABA643-98C2-7688-6D20-1E730DE50B30}"/>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F542BD86-26BF-AE0B-32D2-7119AB57E126}"/>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17266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ADFC-AAA8-718C-155C-66DE7D25A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7796BDB-F474-7F16-E907-24CE040D87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AE630-929A-5980-5742-23FC6F1EE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C6438B5-4866-471E-BEE8-CB17AFC486E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9094D6F-275C-43D8-4E12-7DD1D17E3713}"/>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0792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2CE5-F8C8-2850-F266-59F1D1CB332B}"/>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55E8DD9B-5AF9-4162-03EC-3C8D66CFE4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58C77808-E418-A02C-DD09-4E4037A6D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6F064970-BFFE-1BC5-5EA6-34AD6D23264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E611FE35-62D6-91E2-752C-3996BF123A0A}"/>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A71C7E6F-86B4-C489-3124-7134D6C113C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9609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0A-5584-1637-FAE2-DFF5FC7DF9D0}"/>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5A8E2C06-4690-7704-6342-F4249CA424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AE97AC-DF34-090C-DECC-561D0E8A5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4B7EFE19-FCD6-A5E8-7CB5-DA563C220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7F21E-CB9A-E47B-D304-66468D4D0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F15C46B0-4728-2BE5-D6D5-F86A06A89BB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8" name="Footer Placeholder 7">
            <a:extLst>
              <a:ext uri="{FF2B5EF4-FFF2-40B4-BE49-F238E27FC236}">
                <a16:creationId xmlns:a16="http://schemas.microsoft.com/office/drawing/2014/main" id="{77607484-4D8A-A1B8-9ECF-740645FEA816}"/>
              </a:ext>
            </a:extLst>
          </p:cNvPr>
          <p:cNvSpPr>
            <a:spLocks noGrp="1"/>
          </p:cNvSpPr>
          <p:nvPr>
            <p:ph type="ftr" sz="quarter" idx="11"/>
          </p:nvPr>
        </p:nvSpPr>
        <p:spPr/>
        <p:txBody>
          <a:bodyPr/>
          <a:lstStyle/>
          <a:p>
            <a:endParaRPr lang="en-SE" dirty="0"/>
          </a:p>
        </p:txBody>
      </p:sp>
      <p:sp>
        <p:nvSpPr>
          <p:cNvPr id="9" name="Slide Number Placeholder 8">
            <a:extLst>
              <a:ext uri="{FF2B5EF4-FFF2-40B4-BE49-F238E27FC236}">
                <a16:creationId xmlns:a16="http://schemas.microsoft.com/office/drawing/2014/main" id="{8E96FB5C-77F5-4EA4-B5EF-B6BADB7DDF9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4867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CD7C-E814-712D-3134-F488E6201063}"/>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8416EC53-A316-E869-313B-1A476079AF2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4" name="Footer Placeholder 3">
            <a:extLst>
              <a:ext uri="{FF2B5EF4-FFF2-40B4-BE49-F238E27FC236}">
                <a16:creationId xmlns:a16="http://schemas.microsoft.com/office/drawing/2014/main" id="{890253BE-6D39-6DFB-08B0-6468BE69590D}"/>
              </a:ext>
            </a:extLst>
          </p:cNvPr>
          <p:cNvSpPr>
            <a:spLocks noGrp="1"/>
          </p:cNvSpPr>
          <p:nvPr>
            <p:ph type="ftr" sz="quarter" idx="11"/>
          </p:nvPr>
        </p:nvSpPr>
        <p:spPr/>
        <p:txBody>
          <a:bodyPr/>
          <a:lstStyle/>
          <a:p>
            <a:endParaRPr lang="en-SE" dirty="0"/>
          </a:p>
        </p:txBody>
      </p:sp>
      <p:sp>
        <p:nvSpPr>
          <p:cNvPr id="5" name="Slide Number Placeholder 4">
            <a:extLst>
              <a:ext uri="{FF2B5EF4-FFF2-40B4-BE49-F238E27FC236}">
                <a16:creationId xmlns:a16="http://schemas.microsoft.com/office/drawing/2014/main" id="{5332DCB9-0AD2-BF3D-FA23-948D4EB0ED2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9114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82E6B-9476-8C11-9660-84FD89CC52E6}"/>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3" name="Footer Placeholder 2">
            <a:extLst>
              <a:ext uri="{FF2B5EF4-FFF2-40B4-BE49-F238E27FC236}">
                <a16:creationId xmlns:a16="http://schemas.microsoft.com/office/drawing/2014/main" id="{522E153F-2648-55D5-A588-C5122117AB1F}"/>
              </a:ext>
            </a:extLst>
          </p:cNvPr>
          <p:cNvSpPr>
            <a:spLocks noGrp="1"/>
          </p:cNvSpPr>
          <p:nvPr>
            <p:ph type="ftr" sz="quarter" idx="11"/>
          </p:nvPr>
        </p:nvSpPr>
        <p:spPr/>
        <p:txBody>
          <a:bodyPr/>
          <a:lstStyle/>
          <a:p>
            <a:endParaRPr lang="en-SE" dirty="0"/>
          </a:p>
        </p:txBody>
      </p:sp>
      <p:sp>
        <p:nvSpPr>
          <p:cNvPr id="4" name="Slide Number Placeholder 3">
            <a:extLst>
              <a:ext uri="{FF2B5EF4-FFF2-40B4-BE49-F238E27FC236}">
                <a16:creationId xmlns:a16="http://schemas.microsoft.com/office/drawing/2014/main" id="{0A093CFF-8555-E0F2-FE0C-9FB39022053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740909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DF2E-8B7B-FFBA-EA5A-68496A773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16BF7A74-31D2-94E4-7EC6-49166C1F81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A0ACAE5C-8860-7420-D4A2-9BD6DBE7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ED45E-0BA1-D151-6192-0B5B5B47038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5EA32CB1-B2BF-9320-4379-9DB8EECECA4C}"/>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5038E930-BDF3-56A3-7C86-AAA1C600124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3296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AB90-E246-FCAB-70B4-2F78AF26A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AD12E935-6516-4778-39E3-26ECC25CC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03E6D909-415C-C40D-7756-898AB489A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097F2-2148-1213-4405-49D238767711}"/>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DD1AA238-498D-2C66-52F0-CBD20BFFCCA0}"/>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B82E4901-CBCC-F8A6-B905-2FDEC42251B5}"/>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46739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CBFAA-BA6F-5AFF-A6A3-D49DE657B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SE" dirty="0"/>
          </a:p>
        </p:txBody>
      </p:sp>
      <p:sp>
        <p:nvSpPr>
          <p:cNvPr id="3" name="Text Placeholder 2">
            <a:extLst>
              <a:ext uri="{FF2B5EF4-FFF2-40B4-BE49-F238E27FC236}">
                <a16:creationId xmlns:a16="http://schemas.microsoft.com/office/drawing/2014/main" id="{DD57416C-883B-6F68-8F22-4ED254BE7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1FDB415E-2CAE-86C8-7A3A-AB925CDF6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FE53E0D-AEB5-A65B-5251-D6FB1C78B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dirty="0"/>
          </a:p>
        </p:txBody>
      </p:sp>
      <p:sp>
        <p:nvSpPr>
          <p:cNvPr id="6" name="Slide Number Placeholder 5">
            <a:extLst>
              <a:ext uri="{FF2B5EF4-FFF2-40B4-BE49-F238E27FC236}">
                <a16:creationId xmlns:a16="http://schemas.microsoft.com/office/drawing/2014/main" id="{58B5084D-13FC-BF80-C0B9-8F8FAE85E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50935E-4AD5-4870-9C22-50E0C3465FE7}" type="slidenum">
              <a:rPr lang="en-SE" smtClean="0"/>
              <a:t>‹#›</a:t>
            </a:fld>
            <a:endParaRPr lang="en-SE" dirty="0"/>
          </a:p>
        </p:txBody>
      </p:sp>
    </p:spTree>
    <p:extLst>
      <p:ext uri="{BB962C8B-B14F-4D97-AF65-F5344CB8AC3E}">
        <p14:creationId xmlns:p14="http://schemas.microsoft.com/office/powerpoint/2010/main" val="1734677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6.png"/><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a:t>
            </a:r>
            <a:r>
              <a:rPr lang="en-SE" sz="1800" dirty="0">
                <a:latin typeface="CMU Serif" panose="02000603000000000000" pitchFamily="2" charset="0"/>
              </a:rPr>
              <a:t>‒</a:t>
            </a:r>
            <a:r>
              <a:rPr lang="en-GB" dirty="0"/>
              <a:t>05</a:t>
            </a:r>
            <a:r>
              <a:rPr lang="en-SE" sz="1800" dirty="0">
                <a:latin typeface="CMU Serif" panose="02000603000000000000" pitchFamily="2" charset="0"/>
              </a:rPr>
              <a:t>–</a:t>
            </a:r>
            <a:r>
              <a:rPr lang="en-GB" dirty="0"/>
              <a:t>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1025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Purpose of this thesis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r>
              <a:rPr lang="en-GB" dirty="0"/>
              <a:t>Nucleation – first step in the deposition</a:t>
            </a:r>
          </a:p>
          <a:p>
            <a:r>
              <a:rPr lang="en-GB" dirty="0"/>
              <a:t>Pressure, current, passivation</a:t>
            </a:r>
          </a:p>
          <a:p>
            <a:r>
              <a:rPr lang="en-GB" dirty="0"/>
              <a:t>Electrochemical measurements and scanning electron microscopy (SEM)</a:t>
            </a:r>
            <a:endParaRPr lang="en-SE" dirty="0"/>
          </a:p>
        </p:txBody>
      </p:sp>
      <p:sp>
        <p:nvSpPr>
          <p:cNvPr id="3" name="TextBox 2">
            <a:extLst>
              <a:ext uri="{FF2B5EF4-FFF2-40B4-BE49-F238E27FC236}">
                <a16:creationId xmlns:a16="http://schemas.microsoft.com/office/drawing/2014/main" id="{A619EDA2-F0A3-4461-FD18-1278CE8E2D6C}"/>
              </a:ext>
            </a:extLst>
          </p:cNvPr>
          <p:cNvSpPr txBox="1"/>
          <p:nvPr/>
        </p:nvSpPr>
        <p:spPr>
          <a:xfrm>
            <a:off x="4495800" y="3759200"/>
            <a:ext cx="4102100" cy="369332"/>
          </a:xfrm>
          <a:prstGeom prst="rect">
            <a:avLst/>
          </a:prstGeom>
          <a:noFill/>
        </p:spPr>
        <p:txBody>
          <a:bodyPr wrap="square" rtlCol="0">
            <a:spAutoFit/>
          </a:bodyPr>
          <a:lstStyle/>
          <a:p>
            <a:r>
              <a:rPr lang="en-GB" dirty="0"/>
              <a:t>//figurer för dessa</a:t>
            </a:r>
            <a:endParaRPr lang="en-SE" dirty="0"/>
          </a:p>
        </p:txBody>
      </p:sp>
    </p:spTree>
    <p:extLst>
      <p:ext uri="{BB962C8B-B14F-4D97-AF65-F5344CB8AC3E}">
        <p14:creationId xmlns:p14="http://schemas.microsoft.com/office/powerpoint/2010/main" val="373818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5" name="Content Placeholder 12" descr="A screenshot of a computer&#10;&#10;Description automatically generated">
            <a:extLst>
              <a:ext uri="{FF2B5EF4-FFF2-40B4-BE49-F238E27FC236}">
                <a16:creationId xmlns:a16="http://schemas.microsoft.com/office/drawing/2014/main" id="{DF768F43-C132-E86A-F9F3-918492A4BC82}"/>
              </a:ext>
            </a:extLst>
          </p:cNvPr>
          <p:cNvPicPr>
            <a:picLocks noChangeAspect="1"/>
          </p:cNvPicPr>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a:prstGeom prst="rect">
            <a:avLst/>
          </a:prstGeom>
        </p:spPr>
      </p:pic>
    </p:spTree>
    <p:extLst>
      <p:ext uri="{BB962C8B-B14F-4D97-AF65-F5344CB8AC3E}">
        <p14:creationId xmlns:p14="http://schemas.microsoft.com/office/powerpoint/2010/main" val="974489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
        <p:nvSpPr>
          <p:cNvPr id="3" name="Rectangle 2">
            <a:extLst>
              <a:ext uri="{FF2B5EF4-FFF2-40B4-BE49-F238E27FC236}">
                <a16:creationId xmlns:a16="http://schemas.microsoft.com/office/drawing/2014/main" id="{03FB7533-B8B9-B32B-56C5-8A6ACE717775}"/>
              </a:ext>
            </a:extLst>
          </p:cNvPr>
          <p:cNvSpPr/>
          <p:nvPr/>
        </p:nvSpPr>
        <p:spPr>
          <a:xfrm>
            <a:off x="5823932" y="1690688"/>
            <a:ext cx="5161568" cy="1090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8612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Tree>
    <p:extLst>
      <p:ext uri="{BB962C8B-B14F-4D97-AF65-F5344CB8AC3E}">
        <p14:creationId xmlns:p14="http://schemas.microsoft.com/office/powerpoint/2010/main" val="363627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3" name="Rectangle 2">
            <a:extLst>
              <a:ext uri="{FF2B5EF4-FFF2-40B4-BE49-F238E27FC236}">
                <a16:creationId xmlns:a16="http://schemas.microsoft.com/office/drawing/2014/main" id="{323D1886-4AE0-3F5A-F969-B9F8A121EB2A}"/>
              </a:ext>
            </a:extLst>
          </p:cNvPr>
          <p:cNvSpPr/>
          <p:nvPr/>
        </p:nvSpPr>
        <p:spPr>
          <a:xfrm>
            <a:off x="758951" y="5276088"/>
            <a:ext cx="323723"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3">
            <a:extLst>
              <a:ext uri="{FF2B5EF4-FFF2-40B4-BE49-F238E27FC236}">
                <a16:creationId xmlns:a16="http://schemas.microsoft.com/office/drawing/2014/main" id="{C1700A4B-82A9-8FDE-9D1D-1BFAD58AF68B}"/>
              </a:ext>
            </a:extLst>
          </p:cNvPr>
          <p:cNvSpPr/>
          <p:nvPr/>
        </p:nvSpPr>
        <p:spPr>
          <a:xfrm>
            <a:off x="1122426" y="2433320"/>
            <a:ext cx="7126224" cy="31423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8471154" y="2908301"/>
            <a:ext cx="3580638"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96579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2513405" y="2428495"/>
            <a:ext cx="5734050" cy="2477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9677400" y="2908301"/>
            <a:ext cx="237439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Rectangle 5">
            <a:extLst>
              <a:ext uri="{FF2B5EF4-FFF2-40B4-BE49-F238E27FC236}">
                <a16:creationId xmlns:a16="http://schemas.microsoft.com/office/drawing/2014/main" id="{B262AB41-A057-9B23-D4CB-71D9FAFA68CF}"/>
              </a:ext>
            </a:extLst>
          </p:cNvPr>
          <p:cNvSpPr/>
          <p:nvPr/>
        </p:nvSpPr>
        <p:spPr>
          <a:xfrm rot="18227416">
            <a:off x="2448685" y="4073337"/>
            <a:ext cx="246888" cy="173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2799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5576645" y="2514600"/>
            <a:ext cx="2670810" cy="1242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10789920" y="2908301"/>
            <a:ext cx="126187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4956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Tree>
    <p:extLst>
      <p:ext uri="{BB962C8B-B14F-4D97-AF65-F5344CB8AC3E}">
        <p14:creationId xmlns:p14="http://schemas.microsoft.com/office/powerpoint/2010/main" val="233164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8" name="Picture 7" descr="A group of circles with black text&#10;&#10;Description automatically generated">
            <a:extLst>
              <a:ext uri="{FF2B5EF4-FFF2-40B4-BE49-F238E27FC236}">
                <a16:creationId xmlns:a16="http://schemas.microsoft.com/office/drawing/2014/main" id="{C866F3C7-158A-5CE6-F573-BB1C0B20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3707985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0" name="Picture 9" descr="A cartoon character with a blue background&#10;&#10;Description automatically generated with medium confidence">
            <a:extLst>
              <a:ext uri="{FF2B5EF4-FFF2-40B4-BE49-F238E27FC236}">
                <a16:creationId xmlns:a16="http://schemas.microsoft.com/office/drawing/2014/main" id="{7508A3A2-792B-0F90-7D84-C7F436B93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0"/>
          </a:xfrm>
          <a:prstGeom prst="rect">
            <a:avLst/>
          </a:prstGeom>
        </p:spPr>
      </p:pic>
    </p:spTree>
    <p:extLst>
      <p:ext uri="{BB962C8B-B14F-4D97-AF65-F5344CB8AC3E}">
        <p14:creationId xmlns:p14="http://schemas.microsoft.com/office/powerpoint/2010/main" val="246436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6C9A-7DE3-0720-969A-DBB4AAF6F568}"/>
              </a:ext>
            </a:extLst>
          </p:cNvPr>
          <p:cNvSpPr>
            <a:spLocks noGrp="1"/>
          </p:cNvSpPr>
          <p:nvPr>
            <p:ph type="title"/>
          </p:nvPr>
        </p:nvSpPr>
        <p:spPr/>
        <p:txBody>
          <a:bodyPr/>
          <a:lstStyle/>
          <a:p>
            <a:r>
              <a:rPr lang="en-GB" dirty="0"/>
              <a:t>PLAN: 25 minute presentation</a:t>
            </a:r>
            <a:endParaRPr lang="en-SE" dirty="0"/>
          </a:p>
        </p:txBody>
      </p:sp>
      <p:sp>
        <p:nvSpPr>
          <p:cNvPr id="3" name="Content Placeholder 2">
            <a:extLst>
              <a:ext uri="{FF2B5EF4-FFF2-40B4-BE49-F238E27FC236}">
                <a16:creationId xmlns:a16="http://schemas.microsoft.com/office/drawing/2014/main" id="{7C65F40C-D6E7-3D61-CDA1-D727AFDCED07}"/>
              </a:ext>
            </a:extLst>
          </p:cNvPr>
          <p:cNvSpPr>
            <a:spLocks noGrp="1"/>
          </p:cNvSpPr>
          <p:nvPr>
            <p:ph idx="1"/>
          </p:nvPr>
        </p:nvSpPr>
        <p:spPr/>
        <p:txBody>
          <a:bodyPr>
            <a:normAutofit/>
          </a:bodyPr>
          <a:lstStyle/>
          <a:p>
            <a:endParaRPr lang="en-SE" dirty="0"/>
          </a:p>
        </p:txBody>
      </p:sp>
    </p:spTree>
    <p:extLst>
      <p:ext uri="{BB962C8B-B14F-4D97-AF65-F5344CB8AC3E}">
        <p14:creationId xmlns:p14="http://schemas.microsoft.com/office/powerpoint/2010/main" val="3596153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4" name="Picture 3" descr="A group of white circles with black letters on a blue background&#10;&#10;Description automatically generated">
            <a:extLst>
              <a:ext uri="{FF2B5EF4-FFF2-40B4-BE49-F238E27FC236}">
                <a16:creationId xmlns:a16="http://schemas.microsoft.com/office/drawing/2014/main" id="{411C0638-49A2-4841-D2C2-A75EA478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245582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22" name="Picture 21" descr="A screen shot of a computer&#10;&#10;Description automatically generated">
            <a:extLst>
              <a:ext uri="{FF2B5EF4-FFF2-40B4-BE49-F238E27FC236}">
                <a16:creationId xmlns:a16="http://schemas.microsoft.com/office/drawing/2014/main" id="{4B14B8BE-18CC-CE15-24B5-3FCB51516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553039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4" name="Picture 13" descr="A group of white balls with black letters on them&#10;&#10;Description automatically generated">
            <a:extLst>
              <a:ext uri="{FF2B5EF4-FFF2-40B4-BE49-F238E27FC236}">
                <a16:creationId xmlns:a16="http://schemas.microsoft.com/office/drawing/2014/main" id="{19E9EEA8-61AC-3833-9E7C-769F0E5A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1"/>
          </a:xfrm>
          <a:prstGeom prst="rect">
            <a:avLst/>
          </a:prstGeom>
        </p:spPr>
      </p:pic>
    </p:spTree>
    <p:extLst>
      <p:ext uri="{BB962C8B-B14F-4D97-AF65-F5344CB8AC3E}">
        <p14:creationId xmlns:p14="http://schemas.microsoft.com/office/powerpoint/2010/main" val="2828504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5" name="Picture 4" descr="A group of white balls with black text&#10;&#10;Description automatically generated">
            <a:extLst>
              <a:ext uri="{FF2B5EF4-FFF2-40B4-BE49-F238E27FC236}">
                <a16:creationId xmlns:a16="http://schemas.microsoft.com/office/drawing/2014/main" id="{6275747B-B25C-BC87-367E-08AA8902F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616083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3" name="Picture 2" descr="A group of white balls with black letters on them&#10;&#10;Description automatically generated">
            <a:extLst>
              <a:ext uri="{FF2B5EF4-FFF2-40B4-BE49-F238E27FC236}">
                <a16:creationId xmlns:a16="http://schemas.microsoft.com/office/drawing/2014/main" id="{D00EEB29-8A9D-5479-7691-37B9FCCFE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425488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46937DAB-ED1E-2EBF-AC5F-2411959DF1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87526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D4D87CC9-CBA6-BBFB-A282-32990C8E9F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2354320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FDE40730-8314-796B-448C-D3C57C4BF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426326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7BDC9617-932B-9E76-D546-A56B496769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762239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881F1786-DC91-A795-D29B-E20A59A171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95552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fontScale="70000" lnSpcReduction="20000"/>
          </a:bodyPr>
          <a:lstStyle/>
          <a:p>
            <a:r>
              <a:rPr lang="en-GB" dirty="0"/>
              <a:t>//Opening: How many here have either a smartphone, a laptop, or a smartwatch?</a:t>
            </a:r>
          </a:p>
          <a:p>
            <a:r>
              <a:rPr lang="en-GB" dirty="0"/>
              <a:t>Cool, then you are already fans of batteries, and you likely own at least one lithium-ion battery – a very common battery type</a:t>
            </a:r>
          </a:p>
          <a:p>
            <a:r>
              <a:rPr lang="en-GB" dirty="0"/>
              <a:t>Say, would you like your device to be smaller, lighter, and have a longer battery life? Of course you would!</a:t>
            </a:r>
          </a:p>
          <a:p>
            <a:r>
              <a:rPr lang="en-GB" dirty="0"/>
              <a:t>It’s easy, look: replace this graphite with Li and the cell increases its energy per weight and doubles the energy per volume – very nice!</a:t>
            </a:r>
          </a:p>
          <a:p>
            <a:r>
              <a:rPr lang="en-GB" dirty="0"/>
              <a:t>A) Let’s use this battery. Oh… what’s happening? Without the graphite, Li gets deposited on the surface. The Li grows unevenly, and oh no – look – it reached the other side of the cell! It’s a short-circuit, and [thermal runaway] *BOOM* [cell explosion] Yikes. Not good. Uneven deposition seems to be a problem.</a:t>
            </a:r>
          </a:p>
          <a:p>
            <a:r>
              <a:rPr lang="en-GB" dirty="0"/>
              <a:t>B) However, there are several problems with such a lithium-metal battery.</a:t>
            </a:r>
          </a:p>
          <a:p>
            <a:r>
              <a:rPr lang="en-GB" dirty="0"/>
              <a:t>//Kanske </a:t>
            </a:r>
            <a:r>
              <a:rPr lang="en-GB" dirty="0" err="1"/>
              <a:t>börja</a:t>
            </a:r>
            <a:r>
              <a:rPr lang="en-GB" dirty="0"/>
              <a:t> lite </a:t>
            </a:r>
            <a:r>
              <a:rPr lang="en-GB" dirty="0" err="1"/>
              <a:t>roligare</a:t>
            </a:r>
            <a:r>
              <a:rPr lang="en-GB" dirty="0"/>
              <a:t> </a:t>
            </a:r>
            <a:r>
              <a:rPr lang="en-GB" dirty="0" err="1"/>
              <a:t>som</a:t>
            </a:r>
            <a:r>
              <a:rPr lang="en-GB" dirty="0"/>
              <a:t> “opening:” </a:t>
            </a:r>
            <a:r>
              <a:rPr lang="en-GB" dirty="0" err="1"/>
              <a:t>beskriver</a:t>
            </a:r>
            <a:r>
              <a:rPr lang="en-GB" dirty="0"/>
              <a:t>, men </a:t>
            </a:r>
            <a:r>
              <a:rPr lang="en-GB" dirty="0" err="1"/>
              <a:t>sen</a:t>
            </a:r>
            <a:r>
              <a:rPr lang="en-GB" dirty="0"/>
              <a:t> ta (B) </a:t>
            </a:r>
            <a:r>
              <a:rPr lang="en-GB" dirty="0" err="1"/>
              <a:t>istället</a:t>
            </a:r>
            <a:r>
              <a:rPr lang="en-GB" dirty="0"/>
              <a:t> för (A).</a:t>
            </a:r>
          </a:p>
          <a:p>
            <a:endParaRPr lang="en-GB" dirty="0"/>
          </a:p>
          <a:p>
            <a:endParaRPr lang="en-SE" dirty="0"/>
          </a:p>
        </p:txBody>
      </p:sp>
    </p:spTree>
    <p:extLst>
      <p:ext uri="{BB962C8B-B14F-4D97-AF65-F5344CB8AC3E}">
        <p14:creationId xmlns:p14="http://schemas.microsoft.com/office/powerpoint/2010/main" val="282293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62724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pic>
        <p:nvPicPr>
          <p:cNvPr id="3" name="Picture 2" descr="A graph of a charge&#10;&#10;Description automatically generated with medium confidence">
            <a:extLst>
              <a:ext uri="{FF2B5EF4-FFF2-40B4-BE49-F238E27FC236}">
                <a16:creationId xmlns:a16="http://schemas.microsoft.com/office/drawing/2014/main" id="{31749D63-F0C4-3E9B-5B2C-2A81AE402305}"/>
              </a:ext>
            </a:extLst>
          </p:cNvPr>
          <p:cNvPicPr>
            <a:picLocks noChangeAspect="1"/>
          </p:cNvPicPr>
          <p:nvPr/>
        </p:nvPicPr>
        <p:blipFill rotWithShape="1">
          <a:blip r:embed="rId4">
            <a:extLst>
              <a:ext uri="{28A0092B-C50C-407E-A947-70E740481C1C}">
                <a14:useLocalDpi xmlns:a14="http://schemas.microsoft.com/office/drawing/2010/main" val="0"/>
              </a:ext>
            </a:extLst>
          </a:blip>
          <a:srcRect b="46587"/>
          <a:stretch/>
        </p:blipFill>
        <p:spPr>
          <a:xfrm>
            <a:off x="7557388" y="365662"/>
            <a:ext cx="4445312" cy="2296345"/>
          </a:xfrm>
          <a:prstGeom prst="rect">
            <a:avLst/>
          </a:prstGeom>
        </p:spPr>
      </p:pic>
    </p:spTree>
    <p:extLst>
      <p:ext uri="{BB962C8B-B14F-4D97-AF65-F5344CB8AC3E}">
        <p14:creationId xmlns:p14="http://schemas.microsoft.com/office/powerpoint/2010/main" val="3424615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grpSp>
        <p:nvGrpSpPr>
          <p:cNvPr id="7" name="Group 6">
            <a:extLst>
              <a:ext uri="{FF2B5EF4-FFF2-40B4-BE49-F238E27FC236}">
                <a16:creationId xmlns:a16="http://schemas.microsoft.com/office/drawing/2014/main" id="{2913C697-5558-0B53-BD55-DE6C7A6CDC25}"/>
              </a:ext>
            </a:extLst>
          </p:cNvPr>
          <p:cNvGrpSpPr/>
          <p:nvPr/>
        </p:nvGrpSpPr>
        <p:grpSpPr>
          <a:xfrm>
            <a:off x="8521275" y="2991523"/>
            <a:ext cx="847028" cy="641271"/>
            <a:chOff x="5734252" y="1197908"/>
            <a:chExt cx="847028" cy="641271"/>
          </a:xfrm>
        </p:grpSpPr>
        <p:pic>
          <p:nvPicPr>
            <p:cNvPr id="8" name="Picture 7" descr="A black background with a black square&#10;&#10;Description automatically generated with medium confidence">
              <a:extLst>
                <a:ext uri="{FF2B5EF4-FFF2-40B4-BE49-F238E27FC236}">
                  <a16:creationId xmlns:a16="http://schemas.microsoft.com/office/drawing/2014/main" id="{E1F8883D-373A-15D3-D475-1B0CF07DE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A9639701-BEED-636A-06E1-077B173F9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
        <p:nvSpPr>
          <p:cNvPr id="3" name="Arrow: Right 2">
            <a:extLst>
              <a:ext uri="{FF2B5EF4-FFF2-40B4-BE49-F238E27FC236}">
                <a16:creationId xmlns:a16="http://schemas.microsoft.com/office/drawing/2014/main" id="{7EB86ADD-8A9E-0615-A028-C175C915C0C1}"/>
              </a:ext>
            </a:extLst>
          </p:cNvPr>
          <p:cNvSpPr/>
          <p:nvPr/>
        </p:nvSpPr>
        <p:spPr>
          <a:xfrm>
            <a:off x="8149699" y="3289300"/>
            <a:ext cx="198691" cy="45719"/>
          </a:xfrm>
          <a:prstGeom prst="rightArrow">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4" name="Picture 3" descr="A graph of a charge&#10;&#10;Description automatically generated with medium confidence">
            <a:extLst>
              <a:ext uri="{FF2B5EF4-FFF2-40B4-BE49-F238E27FC236}">
                <a16:creationId xmlns:a16="http://schemas.microsoft.com/office/drawing/2014/main" id="{AA27BB74-6CB9-14E5-D5B5-0AA58B429C22}"/>
              </a:ext>
            </a:extLst>
          </p:cNvPr>
          <p:cNvPicPr>
            <a:picLocks noChangeAspect="1"/>
          </p:cNvPicPr>
          <p:nvPr/>
        </p:nvPicPr>
        <p:blipFill rotWithShape="1">
          <a:blip r:embed="rId6">
            <a:extLst>
              <a:ext uri="{28A0092B-C50C-407E-A947-70E740481C1C}">
                <a14:useLocalDpi xmlns:a14="http://schemas.microsoft.com/office/drawing/2010/main" val="0"/>
              </a:ext>
            </a:extLst>
          </a:blip>
          <a:srcRect b="46587"/>
          <a:stretch/>
        </p:blipFill>
        <p:spPr>
          <a:xfrm>
            <a:off x="7557388" y="365662"/>
            <a:ext cx="4445312" cy="2296345"/>
          </a:xfrm>
          <a:prstGeom prst="rect">
            <a:avLst/>
          </a:prstGeom>
        </p:spPr>
      </p:pic>
    </p:spTree>
    <p:extLst>
      <p:ext uri="{BB962C8B-B14F-4D97-AF65-F5344CB8AC3E}">
        <p14:creationId xmlns:p14="http://schemas.microsoft.com/office/powerpoint/2010/main" val="363186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grpSp>
        <p:nvGrpSpPr>
          <p:cNvPr id="10" name="Group 9">
            <a:extLst>
              <a:ext uri="{FF2B5EF4-FFF2-40B4-BE49-F238E27FC236}">
                <a16:creationId xmlns:a16="http://schemas.microsoft.com/office/drawing/2014/main" id="{AF3BB07E-7775-B43F-3362-EA14632068FA}"/>
              </a:ext>
            </a:extLst>
          </p:cNvPr>
          <p:cNvGrpSpPr/>
          <p:nvPr/>
        </p:nvGrpSpPr>
        <p:grpSpPr>
          <a:xfrm>
            <a:off x="5672486" y="1370052"/>
            <a:ext cx="847028" cy="641271"/>
            <a:chOff x="5734252" y="1197908"/>
            <a:chExt cx="847028" cy="641271"/>
          </a:xfrm>
        </p:grpSpPr>
        <p:pic>
          <p:nvPicPr>
            <p:cNvPr id="9" name="Picture 8" descr="A black background with a black square&#10;&#10;Description automatically generated with medium confidence">
              <a:extLst>
                <a:ext uri="{FF2B5EF4-FFF2-40B4-BE49-F238E27FC236}">
                  <a16:creationId xmlns:a16="http://schemas.microsoft.com/office/drawing/2014/main" id="{2ED2BF08-06C7-506F-0EDE-0A701B648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53B1002E-3DAD-DBB9-2037-FF980030C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00706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4C130133-C878-802E-BB34-B2104068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5"/>
            <a:ext cx="9360000" cy="2159485"/>
          </a:xfrm>
          <a:prstGeom prst="rect">
            <a:avLst/>
          </a:prstGeom>
        </p:spPr>
      </p:pic>
      <p:grpSp>
        <p:nvGrpSpPr>
          <p:cNvPr id="3" name="Group 2">
            <a:extLst>
              <a:ext uri="{FF2B5EF4-FFF2-40B4-BE49-F238E27FC236}">
                <a16:creationId xmlns:a16="http://schemas.microsoft.com/office/drawing/2014/main" id="{4552FD8A-743B-3216-05AA-DDEDDFC779F6}"/>
              </a:ext>
            </a:extLst>
          </p:cNvPr>
          <p:cNvGrpSpPr/>
          <p:nvPr/>
        </p:nvGrpSpPr>
        <p:grpSpPr>
          <a:xfrm>
            <a:off x="5672486" y="1370052"/>
            <a:ext cx="847028" cy="641271"/>
            <a:chOff x="5734252" y="1197908"/>
            <a:chExt cx="847028" cy="641271"/>
          </a:xfrm>
        </p:grpSpPr>
        <p:pic>
          <p:nvPicPr>
            <p:cNvPr id="4" name="Picture 3" descr="A black background with a black square&#10;&#10;Description automatically generated with medium confidence">
              <a:extLst>
                <a:ext uri="{FF2B5EF4-FFF2-40B4-BE49-F238E27FC236}">
                  <a16:creationId xmlns:a16="http://schemas.microsoft.com/office/drawing/2014/main" id="{B2D206DA-D645-7F53-97AA-EAF350C81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5C82FE01-EA3C-F8C5-3D60-7A14FC584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431246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1" name="Picture 20" descr="A white balls on a brown surface&#10;&#10;Description automatically generated">
            <a:extLst>
              <a:ext uri="{FF2B5EF4-FFF2-40B4-BE49-F238E27FC236}">
                <a16:creationId xmlns:a16="http://schemas.microsoft.com/office/drawing/2014/main" id="{5E391A01-A4F0-5549-D225-9E234693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4"/>
            <a:ext cx="9360000" cy="2159485"/>
          </a:xfrm>
          <a:prstGeom prst="rect">
            <a:avLst/>
          </a:prstGeom>
        </p:spPr>
      </p:pic>
      <p:grpSp>
        <p:nvGrpSpPr>
          <p:cNvPr id="3" name="Group 2">
            <a:extLst>
              <a:ext uri="{FF2B5EF4-FFF2-40B4-BE49-F238E27FC236}">
                <a16:creationId xmlns:a16="http://schemas.microsoft.com/office/drawing/2014/main" id="{42C9B8E9-033A-7C41-CBFB-D1A39E331E52}"/>
              </a:ext>
            </a:extLst>
          </p:cNvPr>
          <p:cNvGrpSpPr/>
          <p:nvPr/>
        </p:nvGrpSpPr>
        <p:grpSpPr>
          <a:xfrm>
            <a:off x="5672486" y="1370052"/>
            <a:ext cx="847028" cy="641271"/>
            <a:chOff x="5734252" y="1197908"/>
            <a:chExt cx="847028" cy="641271"/>
          </a:xfrm>
        </p:grpSpPr>
        <p:pic>
          <p:nvPicPr>
            <p:cNvPr id="5" name="Picture 4" descr="A black background with a black square&#10;&#10;Description automatically generated with medium confidence">
              <a:extLst>
                <a:ext uri="{FF2B5EF4-FFF2-40B4-BE49-F238E27FC236}">
                  <a16:creationId xmlns:a16="http://schemas.microsoft.com/office/drawing/2014/main" id="{D22EAAD2-F1A8-4D6B-168C-BA7E92275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DC85AC5A-DED9-6285-0286-FBC59F51D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1046750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3" name="Picture 22" descr="A white balls on a brown surface&#10;&#10;Description automatically generated">
            <a:extLst>
              <a:ext uri="{FF2B5EF4-FFF2-40B4-BE49-F238E27FC236}">
                <a16:creationId xmlns:a16="http://schemas.microsoft.com/office/drawing/2014/main" id="{6F26542C-B5C7-4721-F24F-EC5DC6E84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3"/>
            <a:ext cx="9360000" cy="2159485"/>
          </a:xfrm>
          <a:prstGeom prst="rect">
            <a:avLst/>
          </a:prstGeom>
        </p:spPr>
      </p:pic>
      <p:grpSp>
        <p:nvGrpSpPr>
          <p:cNvPr id="5" name="Group 4">
            <a:extLst>
              <a:ext uri="{FF2B5EF4-FFF2-40B4-BE49-F238E27FC236}">
                <a16:creationId xmlns:a16="http://schemas.microsoft.com/office/drawing/2014/main" id="{051E0FF7-B771-EB44-F530-A525FF541F43}"/>
              </a:ext>
            </a:extLst>
          </p:cNvPr>
          <p:cNvGrpSpPr/>
          <p:nvPr/>
        </p:nvGrpSpPr>
        <p:grpSpPr>
          <a:xfrm>
            <a:off x="5672486" y="137005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4FCA96B-8635-BC76-0206-F3EA8333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D50DAE6E-96F2-4C2A-D3E2-00F5840CB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791177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9" name="Content Placeholder 2">
            <a:extLst>
              <a:ext uri="{FF2B5EF4-FFF2-40B4-BE49-F238E27FC236}">
                <a16:creationId xmlns:a16="http://schemas.microsoft.com/office/drawing/2014/main" id="{4D54BED5-A5C2-E675-7FDA-02159250BC68}"/>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10" name="Rectangle 9">
            <a:extLst>
              <a:ext uri="{FF2B5EF4-FFF2-40B4-BE49-F238E27FC236}">
                <a16:creationId xmlns:a16="http://schemas.microsoft.com/office/drawing/2014/main" id="{60116AFB-3DB0-0F8E-1A95-967F3BE76336}"/>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45DD67FF-9740-04C2-0DDA-5680315D0C7F}"/>
              </a:ext>
            </a:extLst>
          </p:cNvPr>
          <p:cNvSpPr/>
          <p:nvPr/>
        </p:nvSpPr>
        <p:spPr>
          <a:xfrm>
            <a:off x="838200" y="2374899"/>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229982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8" name="Content Placeholder 2">
            <a:extLst>
              <a:ext uri="{FF2B5EF4-FFF2-40B4-BE49-F238E27FC236}">
                <a16:creationId xmlns:a16="http://schemas.microsoft.com/office/drawing/2014/main" id="{423CE897-FF80-9C93-3F71-EA83B9569F2D}"/>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9" name="Rectangle 8">
            <a:extLst>
              <a:ext uri="{FF2B5EF4-FFF2-40B4-BE49-F238E27FC236}">
                <a16:creationId xmlns:a16="http://schemas.microsoft.com/office/drawing/2014/main" id="{66DAFC1E-91A6-A05F-F4A9-ADB7E851986A}"/>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15711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200" dirty="0"/>
              <a:t>Pressure distribution between the Li and Cu</a:t>
            </a:r>
          </a:p>
        </p:txBody>
      </p:sp>
    </p:spTree>
    <p:extLst>
      <p:ext uri="{BB962C8B-B14F-4D97-AF65-F5344CB8AC3E}">
        <p14:creationId xmlns:p14="http://schemas.microsoft.com/office/powerpoint/2010/main" val="246167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endParaRPr lang="en-SE" dirty="0"/>
          </a:p>
        </p:txBody>
      </p:sp>
    </p:spTree>
    <p:extLst>
      <p:ext uri="{BB962C8B-B14F-4D97-AF65-F5344CB8AC3E}">
        <p14:creationId xmlns:p14="http://schemas.microsoft.com/office/powerpoint/2010/main" val="3031692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431619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549533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68112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pic>
        <p:nvPicPr>
          <p:cNvPr id="25" name="Picture 24" descr="A close up of a coin&#10;&#10;Description automatically generated">
            <a:extLst>
              <a:ext uri="{FF2B5EF4-FFF2-40B4-BE49-F238E27FC236}">
                <a16:creationId xmlns:a16="http://schemas.microsoft.com/office/drawing/2014/main" id="{36ABA722-E24E-4777-1843-CB54037F63FF}"/>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10144160" y="3240085"/>
            <a:ext cx="1834366" cy="846488"/>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036212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I-cell</a:t>
            </a:r>
            <a:endParaRPr lang="en-SE" dirty="0"/>
          </a:p>
        </p:txBody>
      </p:sp>
      <p:pic>
        <p:nvPicPr>
          <p:cNvPr id="4" name="Content Placeholder 3" descr="A close up of a metal piece&#10;&#10;Description automatically generated">
            <a:extLst>
              <a:ext uri="{FF2B5EF4-FFF2-40B4-BE49-F238E27FC236}">
                <a16:creationId xmlns:a16="http://schemas.microsoft.com/office/drawing/2014/main" id="{F01022AD-90D5-434B-8C56-A38B05D323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668" t="25299" r="6916" b="27364"/>
          <a:stretch/>
        </p:blipFill>
        <p:spPr>
          <a:xfrm>
            <a:off x="8575760" y="1207436"/>
            <a:ext cx="2238816" cy="4697128"/>
          </a:xfrm>
        </p:spPr>
      </p:pic>
      <p:pic>
        <p:nvPicPr>
          <p:cNvPr id="7" name="Picture 6" descr="A group of metal parts&#10;&#10;Description automatically generated">
            <a:extLst>
              <a:ext uri="{FF2B5EF4-FFF2-40B4-BE49-F238E27FC236}">
                <a16:creationId xmlns:a16="http://schemas.microsoft.com/office/drawing/2014/main" id="{2A596079-3B44-EDAC-A83D-3DFF07920B67}"/>
              </a:ext>
            </a:extLst>
          </p:cNvPr>
          <p:cNvPicPr>
            <a:picLocks noChangeAspect="1"/>
          </p:cNvPicPr>
          <p:nvPr/>
        </p:nvPicPr>
        <p:blipFill rotWithShape="1">
          <a:blip r:embed="rId3">
            <a:extLst>
              <a:ext uri="{28A0092B-C50C-407E-A947-70E740481C1C}">
                <a14:useLocalDpi xmlns:a14="http://schemas.microsoft.com/office/drawing/2010/main" val="0"/>
              </a:ext>
            </a:extLst>
          </a:blip>
          <a:srcRect l="20124" r="58770"/>
          <a:stretch/>
        </p:blipFill>
        <p:spPr>
          <a:xfrm>
            <a:off x="4642192" y="129390"/>
            <a:ext cx="1146248" cy="6599220"/>
          </a:xfrm>
          <a:prstGeom prst="rect">
            <a:avLst/>
          </a:prstGeom>
        </p:spPr>
      </p:pic>
      <p:sp>
        <p:nvSpPr>
          <p:cNvPr id="9" name="TextBox 8">
            <a:extLst>
              <a:ext uri="{FF2B5EF4-FFF2-40B4-BE49-F238E27FC236}">
                <a16:creationId xmlns:a16="http://schemas.microsoft.com/office/drawing/2014/main" id="{D7F8A337-C749-005D-EA4C-92880B2D23BA}"/>
              </a:ext>
            </a:extLst>
          </p:cNvPr>
          <p:cNvSpPr txBox="1"/>
          <p:nvPr/>
        </p:nvSpPr>
        <p:spPr>
          <a:xfrm>
            <a:off x="5960229" y="3332275"/>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97054AE2-CA17-142C-47DC-1DDFC01A4CDF}"/>
              </a:ext>
            </a:extLst>
          </p:cNvPr>
          <p:cNvSpPr txBox="1"/>
          <p:nvPr/>
        </p:nvSpPr>
        <p:spPr>
          <a:xfrm>
            <a:off x="5959975" y="3714318"/>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1" name="TextBox 10">
            <a:extLst>
              <a:ext uri="{FF2B5EF4-FFF2-40B4-BE49-F238E27FC236}">
                <a16:creationId xmlns:a16="http://schemas.microsoft.com/office/drawing/2014/main" id="{0EE98A5D-E97C-28D4-11E9-46A81FFB733D}"/>
              </a:ext>
            </a:extLst>
          </p:cNvPr>
          <p:cNvSpPr txBox="1"/>
          <p:nvPr/>
        </p:nvSpPr>
        <p:spPr>
          <a:xfrm>
            <a:off x="3957767" y="381392"/>
            <a:ext cx="594948"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3" name="Picture 12" descr="A black screen with a black background&#10;&#10;Description automatically generated">
            <a:extLst>
              <a:ext uri="{FF2B5EF4-FFF2-40B4-BE49-F238E27FC236}">
                <a16:creationId xmlns:a16="http://schemas.microsoft.com/office/drawing/2014/main" id="{3493BD34-16F1-DAC4-E240-6B41F7F941F6}"/>
              </a:ext>
            </a:extLst>
          </p:cNvPr>
          <p:cNvPicPr>
            <a:picLocks noChangeAspect="1"/>
          </p:cNvPicPr>
          <p:nvPr/>
        </p:nvPicPr>
        <p:blipFill rotWithShape="1">
          <a:blip r:embed="rId4">
            <a:extLst>
              <a:ext uri="{28A0092B-C50C-407E-A947-70E740481C1C}">
                <a14:useLocalDpi xmlns:a14="http://schemas.microsoft.com/office/drawing/2010/main" val="0"/>
              </a:ext>
            </a:extLst>
          </a:blip>
          <a:srcRect l="24217" t="57491" r="61498" b="27168"/>
          <a:stretch/>
        </p:blipFill>
        <p:spPr>
          <a:xfrm>
            <a:off x="4834669" y="3898984"/>
            <a:ext cx="828898" cy="1081610"/>
          </a:xfrm>
          <a:prstGeom prst="rect">
            <a:avLst/>
          </a:prstGeom>
        </p:spPr>
      </p:pic>
      <p:sp>
        <p:nvSpPr>
          <p:cNvPr id="14" name="TextBox 13">
            <a:extLst>
              <a:ext uri="{FF2B5EF4-FFF2-40B4-BE49-F238E27FC236}">
                <a16:creationId xmlns:a16="http://schemas.microsoft.com/office/drawing/2014/main" id="{4395E484-A331-4F3D-184E-13018198288D}"/>
              </a:ext>
            </a:extLst>
          </p:cNvPr>
          <p:cNvSpPr txBox="1"/>
          <p:nvPr/>
        </p:nvSpPr>
        <p:spPr>
          <a:xfrm>
            <a:off x="5998438" y="1225303"/>
            <a:ext cx="1786214" cy="646331"/>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a:t>
            </a:r>
          </a:p>
          <a:p>
            <a:r>
              <a:rPr lang="en-GB" dirty="0">
                <a:latin typeface="CMU Serif" panose="02000603000000000000" pitchFamily="2" charset="0"/>
                <a:ea typeface="CMU Serif" panose="02000603000000000000" pitchFamily="2" charset="0"/>
                <a:cs typeface="CMU Serif" panose="02000603000000000000" pitchFamily="2" charset="0"/>
              </a:rPr>
              <a:t>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A762F0F9-5D43-F9D0-FAE2-CFF9E77E4294}"/>
              </a:ext>
            </a:extLst>
          </p:cNvPr>
          <p:cNvSpPr txBox="1"/>
          <p:nvPr/>
        </p:nvSpPr>
        <p:spPr>
          <a:xfrm>
            <a:off x="3397745" y="127310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9" name="TextBox 18">
            <a:extLst>
              <a:ext uri="{FF2B5EF4-FFF2-40B4-BE49-F238E27FC236}">
                <a16:creationId xmlns:a16="http://schemas.microsoft.com/office/drawing/2014/main" id="{E788EB53-1DCE-5EE0-FE59-CC8FC024657F}"/>
              </a:ext>
            </a:extLst>
          </p:cNvPr>
          <p:cNvSpPr txBox="1"/>
          <p:nvPr/>
        </p:nvSpPr>
        <p:spPr>
          <a:xfrm>
            <a:off x="3257829" y="2551378"/>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5" name="TextBox 4">
            <a:extLst>
              <a:ext uri="{FF2B5EF4-FFF2-40B4-BE49-F238E27FC236}">
                <a16:creationId xmlns:a16="http://schemas.microsoft.com/office/drawing/2014/main" id="{DBF3F843-83BA-A5F4-38F9-78FE1B2B3D74}"/>
              </a:ext>
            </a:extLst>
          </p:cNvPr>
          <p:cNvSpPr txBox="1"/>
          <p:nvPr/>
        </p:nvSpPr>
        <p:spPr>
          <a:xfrm>
            <a:off x="4137079" y="406657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DE65625-9F30-073D-A7C5-3A73B9FB91B5}"/>
              </a:ext>
            </a:extLst>
          </p:cNvPr>
          <p:cNvSpPr txBox="1"/>
          <p:nvPr/>
        </p:nvSpPr>
        <p:spPr>
          <a:xfrm>
            <a:off x="5934516" y="425512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81F79BC4-2A56-0799-23FC-7A6D0A440A21}"/>
              </a:ext>
            </a:extLst>
          </p:cNvPr>
          <p:cNvSpPr txBox="1"/>
          <p:nvPr/>
        </p:nvSpPr>
        <p:spPr>
          <a:xfrm>
            <a:off x="4066325" y="4439789"/>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757130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 name="Content Placeholder 3" descr="A group of metal parts&#10;&#10;Description automatically generated">
            <a:extLst>
              <a:ext uri="{FF2B5EF4-FFF2-40B4-BE49-F238E27FC236}">
                <a16:creationId xmlns:a16="http://schemas.microsoft.com/office/drawing/2014/main" id="{7E086D16-8F1B-798E-4E81-99A9DBCF3ED9}"/>
              </a:ext>
            </a:extLst>
          </p:cNvPr>
          <p:cNvPicPr>
            <a:picLocks noChangeAspect="1"/>
          </p:cNvPicPr>
          <p:nvPr/>
        </p:nvPicPr>
        <p:blipFill rotWithShape="1">
          <a:blip r:embed="rId3">
            <a:extLst>
              <a:ext uri="{28A0092B-C50C-407E-A947-70E740481C1C}">
                <a14:useLocalDpi xmlns:a14="http://schemas.microsoft.com/office/drawing/2010/main" val="0"/>
              </a:ext>
            </a:extLst>
          </a:blip>
          <a:srcRect t="-1580" b="49162"/>
          <a:stretch/>
        </p:blipFill>
        <p:spPr>
          <a:xfrm>
            <a:off x="1060891" y="1506756"/>
            <a:ext cx="9714618" cy="4950445"/>
          </a:xfrm>
          <a:prstGeom prst="rect">
            <a:avLst/>
          </a:prstGeom>
        </p:spPr>
      </p:pic>
      <p:sp>
        <p:nvSpPr>
          <p:cNvPr id="5" name="TextBox 4">
            <a:extLst>
              <a:ext uri="{FF2B5EF4-FFF2-40B4-BE49-F238E27FC236}">
                <a16:creationId xmlns:a16="http://schemas.microsoft.com/office/drawing/2014/main" id="{D04F1C7A-7147-5C65-E867-DFC4085BD00C}"/>
              </a:ext>
            </a:extLst>
          </p:cNvPr>
          <p:cNvSpPr txBox="1"/>
          <p:nvPr/>
        </p:nvSpPr>
        <p:spPr>
          <a:xfrm>
            <a:off x="1521793" y="4521227"/>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863F23E-3863-D155-FAFE-477326B39F58}"/>
              </a:ext>
            </a:extLst>
          </p:cNvPr>
          <p:cNvSpPr txBox="1"/>
          <p:nvPr/>
        </p:nvSpPr>
        <p:spPr>
          <a:xfrm>
            <a:off x="2717573" y="4496872"/>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2655E62D-66C9-DF7E-DC10-08F6B6F99831}"/>
              </a:ext>
            </a:extLst>
          </p:cNvPr>
          <p:cNvSpPr txBox="1"/>
          <p:nvPr/>
        </p:nvSpPr>
        <p:spPr>
          <a:xfrm>
            <a:off x="2801846" y="6156880"/>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 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E6FD8D81-213E-B72C-B4AA-E2A09B80335C}"/>
              </a:ext>
            </a:extLst>
          </p:cNvPr>
          <p:cNvSpPr txBox="1"/>
          <p:nvPr/>
        </p:nvSpPr>
        <p:spPr>
          <a:xfrm>
            <a:off x="5094865" y="618198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6" name="Picture 15" descr="A white ball in the sky&#10;&#10;Description automatically generated">
            <a:extLst>
              <a:ext uri="{FF2B5EF4-FFF2-40B4-BE49-F238E27FC236}">
                <a16:creationId xmlns:a16="http://schemas.microsoft.com/office/drawing/2014/main" id="{A580BE0E-7D54-D1D5-BBB6-CA9AF2FB8FFC}"/>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81951" r="29291"/>
          <a:stretch/>
        </p:blipFill>
        <p:spPr>
          <a:xfrm>
            <a:off x="4269537" y="5227836"/>
            <a:ext cx="428334" cy="593750"/>
          </a:xfrm>
          <a:prstGeom prst="rect">
            <a:avLst/>
          </a:prstGeom>
        </p:spPr>
      </p:pic>
      <p:sp>
        <p:nvSpPr>
          <p:cNvPr id="18" name="TextBox 17">
            <a:extLst>
              <a:ext uri="{FF2B5EF4-FFF2-40B4-BE49-F238E27FC236}">
                <a16:creationId xmlns:a16="http://schemas.microsoft.com/office/drawing/2014/main" id="{EA4CAC9A-783E-BC96-362B-35E3FFDF8F51}"/>
              </a:ext>
            </a:extLst>
          </p:cNvPr>
          <p:cNvSpPr txBox="1"/>
          <p:nvPr/>
        </p:nvSpPr>
        <p:spPr>
          <a:xfrm>
            <a:off x="6481560"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0" name="TextBox 19">
            <a:extLst>
              <a:ext uri="{FF2B5EF4-FFF2-40B4-BE49-F238E27FC236}">
                <a16:creationId xmlns:a16="http://schemas.microsoft.com/office/drawing/2014/main" id="{98C7B00A-833C-61ED-4406-D9D742D500A1}"/>
              </a:ext>
            </a:extLst>
          </p:cNvPr>
          <p:cNvSpPr txBox="1"/>
          <p:nvPr/>
        </p:nvSpPr>
        <p:spPr>
          <a:xfrm>
            <a:off x="4241188" y="617550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1" name="TextBox 20">
            <a:extLst>
              <a:ext uri="{FF2B5EF4-FFF2-40B4-BE49-F238E27FC236}">
                <a16:creationId xmlns:a16="http://schemas.microsoft.com/office/drawing/2014/main" id="{5F75DF8C-3697-D6D0-0C84-E13C80FA2DCB}"/>
              </a:ext>
            </a:extLst>
          </p:cNvPr>
          <p:cNvSpPr txBox="1"/>
          <p:nvPr/>
        </p:nvSpPr>
        <p:spPr>
          <a:xfrm>
            <a:off x="7251752"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976769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3">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404208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7" name="Content Placeholder 6" descr="A close-up of a device&#10;&#10;Description automatically generated">
            <a:extLst>
              <a:ext uri="{FF2B5EF4-FFF2-40B4-BE49-F238E27FC236}">
                <a16:creationId xmlns:a16="http://schemas.microsoft.com/office/drawing/2014/main" id="{378676BF-15D4-0297-DF35-FD4E985973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476"/>
          <a:stretch/>
        </p:blipFill>
        <p:spPr>
          <a:xfrm>
            <a:off x="1278131" y="1335641"/>
            <a:ext cx="9635737" cy="4826500"/>
          </a:xfrm>
        </p:spPr>
      </p:pic>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335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6" name="Picture 5">
            <a:extLst>
              <a:ext uri="{FF2B5EF4-FFF2-40B4-BE49-F238E27FC236}">
                <a16:creationId xmlns:a16="http://schemas.microsoft.com/office/drawing/2014/main" id="{B21AD7F4-DBF8-4FF7-6F2B-09B4352F8E91}"/>
              </a:ext>
            </a:extLst>
          </p:cNvPr>
          <p:cNvPicPr>
            <a:picLocks noChangeAspect="1"/>
          </p:cNvPicPr>
          <p:nvPr/>
        </p:nvPicPr>
        <p:blipFill>
          <a:blip r:embed="rId3"/>
          <a:stretch>
            <a:fillRect/>
          </a:stretch>
        </p:blipFill>
        <p:spPr>
          <a:xfrm>
            <a:off x="6497674" y="2780861"/>
            <a:ext cx="4636160" cy="309077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4">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2563565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sp>
        <p:nvSpPr>
          <p:cNvPr id="5" name="TextBox 4">
            <a:extLst>
              <a:ext uri="{FF2B5EF4-FFF2-40B4-BE49-F238E27FC236}">
                <a16:creationId xmlns:a16="http://schemas.microsoft.com/office/drawing/2014/main" id="{4A2EC90E-2459-D38C-6818-3E1713245E91}"/>
              </a:ext>
            </a:extLst>
          </p:cNvPr>
          <p:cNvSpPr txBox="1"/>
          <p:nvPr/>
        </p:nvSpPr>
        <p:spPr>
          <a:xfrm>
            <a:off x="2090057" y="1690688"/>
            <a:ext cx="8414657" cy="369332"/>
          </a:xfrm>
          <a:prstGeom prst="rect">
            <a:avLst/>
          </a:prstGeom>
          <a:noFill/>
        </p:spPr>
        <p:txBody>
          <a:bodyPr wrap="square" rtlCol="0">
            <a:spAutoFit/>
          </a:bodyPr>
          <a:lstStyle/>
          <a:p>
            <a:r>
              <a:rPr lang="en-GB" dirty="0"/>
              <a:t>//figure hooking up cells to the Biologic</a:t>
            </a:r>
            <a:endParaRPr lang="en-SE" dirty="0"/>
          </a:p>
        </p:txBody>
      </p:sp>
    </p:spTree>
    <p:extLst>
      <p:ext uri="{BB962C8B-B14F-4D97-AF65-F5344CB8AC3E}">
        <p14:creationId xmlns:p14="http://schemas.microsoft.com/office/powerpoint/2010/main" val="349424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2" name="Picture 11" descr="A screenshot of a computer screen&#10;&#10;Description automatically generated">
            <a:extLst>
              <a:ext uri="{FF2B5EF4-FFF2-40B4-BE49-F238E27FC236}">
                <a16:creationId xmlns:a16="http://schemas.microsoft.com/office/drawing/2014/main" id="{A175BAF6-A3AF-4A59-C0B8-FC77953F1CAD}"/>
              </a:ext>
            </a:extLst>
          </p:cNvPr>
          <p:cNvPicPr>
            <a:picLocks noChangeAspect="1"/>
          </p:cNvPicPr>
          <p:nvPr/>
        </p:nvPicPr>
        <p:blipFill rotWithShape="1">
          <a:blip r:embed="rId3">
            <a:extLst>
              <a:ext uri="{28A0092B-C50C-407E-A947-70E740481C1C}">
                <a14:useLocalDpi xmlns:a14="http://schemas.microsoft.com/office/drawing/2010/main" val="0"/>
              </a:ext>
            </a:extLst>
          </a:blip>
          <a:srcRect l="-40723" t="-749" r="40723" b="95745"/>
          <a:stretch/>
        </p:blipFill>
        <p:spPr>
          <a:xfrm>
            <a:off x="-1415850" y="1754340"/>
            <a:ext cx="8280000" cy="237264"/>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486B5873-29A6-2DC8-9E5A-80114B0328E5}"/>
              </a:ext>
            </a:extLst>
          </p:cNvPr>
          <p:cNvPicPr>
            <a:picLocks noChangeAspect="1"/>
          </p:cNvPicPr>
          <p:nvPr/>
        </p:nvPicPr>
        <p:blipFill rotWithShape="1">
          <a:blip r:embed="rId3">
            <a:extLst>
              <a:ext uri="{28A0092B-C50C-407E-A947-70E740481C1C}">
                <a14:useLocalDpi xmlns:a14="http://schemas.microsoft.com/office/drawing/2010/main" val="0"/>
              </a:ext>
            </a:extLst>
          </a:blip>
          <a:srcRect t="6116" r="42945" b="12973"/>
          <a:stretch/>
        </p:blipFill>
        <p:spPr>
          <a:xfrm>
            <a:off x="1956000" y="1980665"/>
            <a:ext cx="4724200" cy="3836241"/>
          </a:xfrm>
          <a:prstGeom prst="rect">
            <a:avLst/>
          </a:prstGeom>
        </p:spPr>
      </p:pic>
    </p:spTree>
    <p:extLst>
      <p:ext uri="{BB962C8B-B14F-4D97-AF65-F5344CB8AC3E}">
        <p14:creationId xmlns:p14="http://schemas.microsoft.com/office/powerpoint/2010/main" val="3858793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8" name="Content Placeholder 17" descr="A black background with a black square&#10;&#10;Description automatically generated with medium confidence">
            <a:extLst>
              <a:ext uri="{FF2B5EF4-FFF2-40B4-BE49-F238E27FC236}">
                <a16:creationId xmlns:a16="http://schemas.microsoft.com/office/drawing/2014/main" id="{EA59BF0A-9DBD-426B-612E-C8F199A0F0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p:spPr>
      </p:pic>
    </p:spTree>
    <p:extLst>
      <p:ext uri="{BB962C8B-B14F-4D97-AF65-F5344CB8AC3E}">
        <p14:creationId xmlns:p14="http://schemas.microsoft.com/office/powerpoint/2010/main" val="1081641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9" name="Content Placeholder 5" descr="A black background with a black square&#10;&#10;Description automatically generated with medium confidence">
            <a:extLst>
              <a:ext uri="{FF2B5EF4-FFF2-40B4-BE49-F238E27FC236}">
                <a16:creationId xmlns:a16="http://schemas.microsoft.com/office/drawing/2014/main" id="{53B3BA82-06B0-381B-DF7C-A4A1936E5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3084605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2765159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60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473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0B1E0BEA-E51E-3CC0-4CC4-9C570E2C6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170" y="705450"/>
            <a:ext cx="2311629" cy="644911"/>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019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4105515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
        <p:nvSpPr>
          <p:cNvPr id="3" name="Rectangle 2">
            <a:extLst>
              <a:ext uri="{FF2B5EF4-FFF2-40B4-BE49-F238E27FC236}">
                <a16:creationId xmlns:a16="http://schemas.microsoft.com/office/drawing/2014/main" id="{58B1A31F-5634-64EE-7A64-BBE853BBD049}"/>
              </a:ext>
            </a:extLst>
          </p:cNvPr>
          <p:cNvSpPr/>
          <p:nvPr/>
        </p:nvSpPr>
        <p:spPr>
          <a:xfrm>
            <a:off x="4419600" y="2413000"/>
            <a:ext cx="5198533"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877960E1-E9F3-BEC5-3D82-5EF05DC82DAD}"/>
              </a:ext>
            </a:extLst>
          </p:cNvPr>
          <p:cNvSpPr/>
          <p:nvPr/>
        </p:nvSpPr>
        <p:spPr>
          <a:xfrm>
            <a:off x="3428471" y="2232025"/>
            <a:ext cx="6267979"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 name="Rectangle 6">
            <a:extLst>
              <a:ext uri="{FF2B5EF4-FFF2-40B4-BE49-F238E27FC236}">
                <a16:creationId xmlns:a16="http://schemas.microsoft.com/office/drawing/2014/main" id="{33BE939A-5F60-132E-B4E0-CA195BE7975F}"/>
              </a:ext>
            </a:extLst>
          </p:cNvPr>
          <p:cNvSpPr/>
          <p:nvPr/>
        </p:nvSpPr>
        <p:spPr>
          <a:xfrm>
            <a:off x="3428471" y="1839110"/>
            <a:ext cx="6267979" cy="2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9" name="Rectangle 8">
            <a:extLst>
              <a:ext uri="{FF2B5EF4-FFF2-40B4-BE49-F238E27FC236}">
                <a16:creationId xmlns:a16="http://schemas.microsoft.com/office/drawing/2014/main" id="{81B39E7D-9725-16BE-DEF7-1AD6285937EF}"/>
              </a:ext>
            </a:extLst>
          </p:cNvPr>
          <p:cNvSpPr/>
          <p:nvPr/>
        </p:nvSpPr>
        <p:spPr>
          <a:xfrm>
            <a:off x="3405188" y="1861087"/>
            <a:ext cx="46141"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CCAB5F93-ED2A-3E35-2739-8F1CD1B89643}"/>
              </a:ext>
            </a:extLst>
          </p:cNvPr>
          <p:cNvSpPr/>
          <p:nvPr/>
        </p:nvSpPr>
        <p:spPr>
          <a:xfrm>
            <a:off x="9656445" y="1868956"/>
            <a:ext cx="46141" cy="36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87AD0415-1C21-B491-4F5B-389BFDFBAD5C}"/>
              </a:ext>
            </a:extLst>
          </p:cNvPr>
          <p:cNvSpPr/>
          <p:nvPr/>
        </p:nvSpPr>
        <p:spPr>
          <a:xfrm>
            <a:off x="3437786" y="222260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08F44860-A6E2-06FF-5BA6-824051231361}"/>
              </a:ext>
            </a:extLst>
          </p:cNvPr>
          <p:cNvSpPr/>
          <p:nvPr/>
        </p:nvSpPr>
        <p:spPr>
          <a:xfrm>
            <a:off x="3430895" y="222303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072273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13078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7623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6116" b="12973"/>
          <a:stretch/>
        </p:blipFill>
        <p:spPr>
          <a:xfrm>
            <a:off x="1956000" y="1980665"/>
            <a:ext cx="8280000" cy="3836241"/>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7914951F-567E-0665-8BF0-D5FDFAF35F47}"/>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830416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grpSp>
        <p:nvGrpSpPr>
          <p:cNvPr id="4" name="Group 3">
            <a:extLst>
              <a:ext uri="{FF2B5EF4-FFF2-40B4-BE49-F238E27FC236}">
                <a16:creationId xmlns:a16="http://schemas.microsoft.com/office/drawing/2014/main" id="{B71E46C2-85FF-6ECE-67B1-49BDB3CD55FC}"/>
              </a:ext>
            </a:extLst>
          </p:cNvPr>
          <p:cNvGrpSpPr/>
          <p:nvPr/>
        </p:nvGrpSpPr>
        <p:grpSpPr>
          <a:xfrm>
            <a:off x="10398490" y="319867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26FF01AC-935F-0214-D484-EAA191B24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25BB1A0C-B157-BDCF-33E1-6399B812D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361958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199" y="365125"/>
            <a:ext cx="11010499" cy="1325563"/>
          </a:xfrm>
        </p:spPr>
        <p:txBody>
          <a:bodyPr/>
          <a:lstStyle/>
          <a:p>
            <a:r>
              <a:rPr lang="en-GB" dirty="0"/>
              <a:t>Passivation of the Cu surface larger charge passed</a:t>
            </a:r>
            <a:endParaRPr lang="en-SE" dirty="0"/>
          </a:p>
        </p:txBody>
      </p:sp>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3"/>
          <a:stretch>
            <a:fillRect/>
          </a:stretch>
        </p:blipFill>
        <p:spPr>
          <a:xfrm>
            <a:off x="0" y="5989200"/>
            <a:ext cx="1303200" cy="868800"/>
          </a:xfrm>
          <a:prstGeom prst="rect">
            <a:avLst/>
          </a:prstGeom>
        </p:spPr>
      </p:pic>
      <p:pic>
        <p:nvPicPr>
          <p:cNvPr id="4" name="Picture 3">
            <a:extLst>
              <a:ext uri="{FF2B5EF4-FFF2-40B4-BE49-F238E27FC236}">
                <a16:creationId xmlns:a16="http://schemas.microsoft.com/office/drawing/2014/main" id="{FA5D09BA-1EFD-3083-0067-DE092F1C3494}"/>
              </a:ext>
            </a:extLst>
          </p:cNvPr>
          <p:cNvPicPr>
            <a:picLocks noChangeAspect="1"/>
          </p:cNvPicPr>
          <p:nvPr/>
        </p:nvPicPr>
        <p:blipFill>
          <a:blip r:embed="rId4"/>
          <a:stretch>
            <a:fillRect/>
          </a:stretch>
        </p:blipFill>
        <p:spPr>
          <a:xfrm>
            <a:off x="1933869" y="1642704"/>
            <a:ext cx="7920000" cy="4346496"/>
          </a:xfrm>
          <a:prstGeom prst="rect">
            <a:avLst/>
          </a:prstGeom>
        </p:spPr>
      </p:pic>
    </p:spTree>
    <p:extLst>
      <p:ext uri="{BB962C8B-B14F-4D97-AF65-F5344CB8AC3E}">
        <p14:creationId xmlns:p14="http://schemas.microsoft.com/office/powerpoint/2010/main" val="1044964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817439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12" name="Picture 11" descr="A graph of a charge passed&#10;&#10;Description automatically generated">
            <a:extLst>
              <a:ext uri="{FF2B5EF4-FFF2-40B4-BE49-F238E27FC236}">
                <a16:creationId xmlns:a16="http://schemas.microsoft.com/office/drawing/2014/main" id="{4F5E8FBD-6C18-E051-70CA-56C17574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65548479-6EAE-C364-B91F-EABEECFB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C637BD1A-482C-5D20-2F5C-3E9817053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A80E1CA9-62EC-090F-6F60-3BCF72383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5">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15366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a:t>
            </a:r>
            <a:endParaRPr lang="en-SE" dirty="0"/>
          </a:p>
        </p:txBody>
      </p:sp>
      <p:pic>
        <p:nvPicPr>
          <p:cNvPr id="11" name="Picture 10" descr="A graph of a charge passed&#10;&#10;Description automatically generated">
            <a:extLst>
              <a:ext uri="{FF2B5EF4-FFF2-40B4-BE49-F238E27FC236}">
                <a16:creationId xmlns:a16="http://schemas.microsoft.com/office/drawing/2014/main" id="{EC1C8B25-E9A0-4B93-2304-5AD75EED5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B27042C6-3A66-E9D6-6E41-FE9149961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76089041-B560-4FCF-33A0-CBACE1ABA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086C444D-FD5C-3019-5348-FDBE0BFE1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0D358A-B85D-670E-1964-8A6BBC3D2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782" y="2313275"/>
            <a:ext cx="924178" cy="1548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B8C687C1-F358-8D73-BC97-1A48BE82B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782" y="3458413"/>
            <a:ext cx="1026690" cy="154800"/>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A7B8E5E-A5C2-D839-354A-F5A271FBD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782" y="4951759"/>
            <a:ext cx="1037390" cy="154800"/>
          </a:xfrm>
          <a:prstGeom prst="rect">
            <a:avLst/>
          </a:prstGeom>
        </p:spPr>
      </p:pic>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8">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045085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 larger charge passed</a:t>
            </a:r>
            <a:endParaRPr lang="en-SE" dirty="0"/>
          </a:p>
        </p:txBody>
      </p:sp>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5" name="Picture 14">
            <a:extLst>
              <a:ext uri="{FF2B5EF4-FFF2-40B4-BE49-F238E27FC236}">
                <a16:creationId xmlns:a16="http://schemas.microsoft.com/office/drawing/2014/main" id="{7FE0371D-764B-B1D7-89DE-91A5743F0FF6}"/>
              </a:ext>
            </a:extLst>
          </p:cNvPr>
          <p:cNvPicPr>
            <a:picLocks noChangeAspect="1"/>
          </p:cNvPicPr>
          <p:nvPr/>
        </p:nvPicPr>
        <p:blipFill>
          <a:blip r:embed="rId4"/>
          <a:stretch>
            <a:fillRect/>
          </a:stretch>
        </p:blipFill>
        <p:spPr>
          <a:xfrm>
            <a:off x="1933869" y="1640384"/>
            <a:ext cx="7920000" cy="4348815"/>
          </a:xfrm>
          <a:prstGeom prst="rect">
            <a:avLst/>
          </a:prstGeom>
        </p:spPr>
      </p:pic>
    </p:spTree>
    <p:extLst>
      <p:ext uri="{BB962C8B-B14F-4D97-AF65-F5344CB8AC3E}">
        <p14:creationId xmlns:p14="http://schemas.microsoft.com/office/powerpoint/2010/main" val="3818445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32004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lose up of a circle&#10;&#10;Description automatically generated">
            <a:extLst>
              <a:ext uri="{FF2B5EF4-FFF2-40B4-BE49-F238E27FC236}">
                <a16:creationId xmlns:a16="http://schemas.microsoft.com/office/drawing/2014/main" id="{E1A69A9B-F724-B246-0243-156A8AEB2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2"/>
            <a:ext cx="5191200" cy="6856472"/>
          </a:xfrm>
          <a:prstGeom prst="rect">
            <a:avLst/>
          </a:prstGeom>
        </p:spPr>
      </p:pic>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1612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 up of a coin&#10;&#10;Description automatically generated">
            <a:extLst>
              <a:ext uri="{FF2B5EF4-FFF2-40B4-BE49-F238E27FC236}">
                <a16:creationId xmlns:a16="http://schemas.microsoft.com/office/drawing/2014/main" id="{58E4D4C2-6E4A-C10D-0B1B-13A3D6C94A8D}"/>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4" name="Content Placeholder 3" descr="A close-up of a metal object&#10;&#10;Description automatically generated">
            <a:extLst>
              <a:ext uri="{FF2B5EF4-FFF2-40B4-BE49-F238E27FC236}">
                <a16:creationId xmlns:a16="http://schemas.microsoft.com/office/drawing/2014/main" id="{00483361-2880-112D-8865-A3CA771E7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1"/>
            <a:ext cx="5191200" cy="6856471"/>
          </a:xfrm>
          <a:prstGeom prst="rect">
            <a:avLst/>
          </a:prstGeom>
        </p:spPr>
      </p:pic>
    </p:spTree>
    <p:extLst>
      <p:ext uri="{BB962C8B-B14F-4D97-AF65-F5344CB8AC3E}">
        <p14:creationId xmlns:p14="http://schemas.microsoft.com/office/powerpoint/2010/main" val="2740626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6" name="Picture 5" descr="A close up of a coin&#10;&#10;Description automatically generated">
            <a:extLst>
              <a:ext uri="{FF2B5EF4-FFF2-40B4-BE49-F238E27FC236}">
                <a16:creationId xmlns:a16="http://schemas.microsoft.com/office/drawing/2014/main" id="{1A60F68B-5FD2-8DD0-A074-2E5853A43B37}"/>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0" name="Content Placeholder 9" descr="A close-up of a metal object&#10;&#10;Description automatically generated">
            <a:extLst>
              <a:ext uri="{FF2B5EF4-FFF2-40B4-BE49-F238E27FC236}">
                <a16:creationId xmlns:a16="http://schemas.microsoft.com/office/drawing/2014/main" id="{8FC3413D-D925-2104-8B28-1853E603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0"/>
            <a:ext cx="5191200" cy="6856471"/>
          </a:xfrm>
          <a:prstGeom prst="rect">
            <a:avLst/>
          </a:prstGeom>
        </p:spPr>
      </p:pic>
    </p:spTree>
    <p:extLst>
      <p:ext uri="{BB962C8B-B14F-4D97-AF65-F5344CB8AC3E}">
        <p14:creationId xmlns:p14="http://schemas.microsoft.com/office/powerpoint/2010/main" val="85522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8490"/>
          <a:stretch/>
        </p:blipFill>
        <p:spPr>
          <a:xfrm>
            <a:off x="1956000" y="2093205"/>
            <a:ext cx="8280000" cy="433872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BAB51F8F-CDB4-288E-1E48-C51F818BE8F1}"/>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797631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Picture 3" descr="A close-up of a microscope&#10;&#10;Description automatically generated">
            <a:extLst>
              <a:ext uri="{FF2B5EF4-FFF2-40B4-BE49-F238E27FC236}">
                <a16:creationId xmlns:a16="http://schemas.microsoft.com/office/drawing/2014/main" id="{51C2FCC8-0750-6281-28C2-4CF43172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0"/>
            <a:ext cx="5192359" cy="6858000"/>
          </a:xfrm>
          <a:prstGeom prst="rect">
            <a:avLst/>
          </a:prstGeom>
        </p:spPr>
      </p:pic>
      <p:pic>
        <p:nvPicPr>
          <p:cNvPr id="5" name="Picture 4" descr="A close up of a coin&#10;&#10;Description automatically generated">
            <a:extLst>
              <a:ext uri="{FF2B5EF4-FFF2-40B4-BE49-F238E27FC236}">
                <a16:creationId xmlns:a16="http://schemas.microsoft.com/office/drawing/2014/main" id="{6247075B-CE76-A5CD-7BA2-3FA56228423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346136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up of a metal object&#10;&#10;Description automatically generated">
            <a:extLst>
              <a:ext uri="{FF2B5EF4-FFF2-40B4-BE49-F238E27FC236}">
                <a16:creationId xmlns:a16="http://schemas.microsoft.com/office/drawing/2014/main" id="{8254A638-204E-BAA5-3224-2C3DB7F2F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41645E9E-9956-F686-A209-91C0F7C18809}"/>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9976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CA8057E6-B450-7D45-E09C-EE5994311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347F6A68-34FB-5A42-FD22-0866C579624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490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6" name="Picture 5" descr="A close up of a coin&#10;&#10;Description automatically generated">
            <a:extLst>
              <a:ext uri="{FF2B5EF4-FFF2-40B4-BE49-F238E27FC236}">
                <a16:creationId xmlns:a16="http://schemas.microsoft.com/office/drawing/2014/main" id="{FCDFAF69-A676-1EF4-E64D-D3461F3DF62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199163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sp>
        <p:nvSpPr>
          <p:cNvPr id="4" name="Rectangle 3">
            <a:extLst>
              <a:ext uri="{FF2B5EF4-FFF2-40B4-BE49-F238E27FC236}">
                <a16:creationId xmlns:a16="http://schemas.microsoft.com/office/drawing/2014/main" id="{85D1B587-DFB1-68DE-B826-FB2799D33C81}"/>
              </a:ext>
            </a:extLst>
          </p:cNvPr>
          <p:cNvSpPr/>
          <p:nvPr/>
        </p:nvSpPr>
        <p:spPr>
          <a:xfrm>
            <a:off x="4209012" y="-231006"/>
            <a:ext cx="2915357" cy="71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5" descr="A close up of a coin&#10;&#10;Description automatically generated">
            <a:extLst>
              <a:ext uri="{FF2B5EF4-FFF2-40B4-BE49-F238E27FC236}">
                <a16:creationId xmlns:a16="http://schemas.microsoft.com/office/drawing/2014/main" id="{B1E752C9-DC44-5FD6-D7D4-66EAAD558105}"/>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7" name="Picture 6" descr="A white balls on a brown surface&#10;&#10;Description automatically generated">
            <a:extLst>
              <a:ext uri="{FF2B5EF4-FFF2-40B4-BE49-F238E27FC236}">
                <a16:creationId xmlns:a16="http://schemas.microsoft.com/office/drawing/2014/main" id="{71E4095B-2B9E-4384-AAA2-6AA7F5948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21" y="3035923"/>
            <a:ext cx="6494780" cy="1498438"/>
          </a:xfrm>
          <a:prstGeom prst="rect">
            <a:avLst/>
          </a:prstGeom>
        </p:spPr>
      </p:pic>
      <p:grpSp>
        <p:nvGrpSpPr>
          <p:cNvPr id="11" name="Group 10">
            <a:extLst>
              <a:ext uri="{FF2B5EF4-FFF2-40B4-BE49-F238E27FC236}">
                <a16:creationId xmlns:a16="http://schemas.microsoft.com/office/drawing/2014/main" id="{2410E509-B7CE-DB0D-2CC3-2185E30D4322}"/>
              </a:ext>
            </a:extLst>
          </p:cNvPr>
          <p:cNvGrpSpPr/>
          <p:nvPr/>
        </p:nvGrpSpPr>
        <p:grpSpPr>
          <a:xfrm>
            <a:off x="3101672" y="2042670"/>
            <a:ext cx="847028" cy="641271"/>
            <a:chOff x="5734252" y="1197908"/>
            <a:chExt cx="847028" cy="641271"/>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5EAB5FA4-85CB-83D0-29DA-360967486B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79C6B029-679E-8822-D046-6CEFF0962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2272367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0" name="Content Placeholder 6" descr="A planet in the sky&#10;&#10;Description automatically generated">
            <a:extLst>
              <a:ext uri="{FF2B5EF4-FFF2-40B4-BE49-F238E27FC236}">
                <a16:creationId xmlns:a16="http://schemas.microsoft.com/office/drawing/2014/main" id="{55ED7C48-A6E9-C378-C197-8B05E200B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1" name="Picture 10" descr="A close up of a coin&#10;&#10;Description automatically generated">
            <a:extLst>
              <a:ext uri="{FF2B5EF4-FFF2-40B4-BE49-F238E27FC236}">
                <a16:creationId xmlns:a16="http://schemas.microsoft.com/office/drawing/2014/main" id="{6D5AB6B5-BF4A-8D16-C76D-BCCD53D1765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7115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3" descr="A close-up of a cell&#10;&#10;Description automatically generated">
            <a:extLst>
              <a:ext uri="{FF2B5EF4-FFF2-40B4-BE49-F238E27FC236}">
                <a16:creationId xmlns:a16="http://schemas.microsoft.com/office/drawing/2014/main" id="{04EFB355-B7BB-8410-D64E-0740A1FA0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9" name="Picture 8" descr="A close up of a coin&#10;&#10;Description automatically generated">
            <a:extLst>
              <a:ext uri="{FF2B5EF4-FFF2-40B4-BE49-F238E27FC236}">
                <a16:creationId xmlns:a16="http://schemas.microsoft.com/office/drawing/2014/main" id="{A09BA942-1F92-AA8E-4953-4C0211D9EC9B}"/>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020886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3" name="Content Placeholder 5" descr="A collage of images of a planet&#10;&#10;Description automatically generated">
            <a:extLst>
              <a:ext uri="{FF2B5EF4-FFF2-40B4-BE49-F238E27FC236}">
                <a16:creationId xmlns:a16="http://schemas.microsoft.com/office/drawing/2014/main" id="{551139F4-5E08-D275-50B5-25C6BAE47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4" name="Picture 13" descr="A close up of a coin&#10;&#10;Description automatically generated">
            <a:extLst>
              <a:ext uri="{FF2B5EF4-FFF2-40B4-BE49-F238E27FC236}">
                <a16:creationId xmlns:a16="http://schemas.microsoft.com/office/drawing/2014/main" id="{6D308F4F-AC83-2A42-1551-2A8F1E149BD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132464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7" descr="A collage of images of a planet&#10;&#10;Description automatically generated">
            <a:extLst>
              <a:ext uri="{FF2B5EF4-FFF2-40B4-BE49-F238E27FC236}">
                <a16:creationId xmlns:a16="http://schemas.microsoft.com/office/drawing/2014/main" id="{CAF2150A-6925-A5DC-E46C-E08C7F266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6" name="Picture 15" descr="A close up of a coin&#10;&#10;Description automatically generated">
            <a:extLst>
              <a:ext uri="{FF2B5EF4-FFF2-40B4-BE49-F238E27FC236}">
                <a16:creationId xmlns:a16="http://schemas.microsoft.com/office/drawing/2014/main" id="{AA0EF33A-C5E7-8714-2CAB-14AAE089F707}"/>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625571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ollage of images of a planet&#10;&#10;Description automatically generated">
            <a:extLst>
              <a:ext uri="{FF2B5EF4-FFF2-40B4-BE49-F238E27FC236}">
                <a16:creationId xmlns:a16="http://schemas.microsoft.com/office/drawing/2014/main" id="{3355478F-1C16-87E3-7C42-80EA7E511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7096" y="18629"/>
            <a:ext cx="7059168" cy="6829746"/>
          </a:xfrm>
        </p:spPr>
      </p:pic>
      <p:pic>
        <p:nvPicPr>
          <p:cNvPr id="6" name="Picture 5" descr="A close up of a coin&#10;&#10;Description automatically generated">
            <a:extLst>
              <a:ext uri="{FF2B5EF4-FFF2-40B4-BE49-F238E27FC236}">
                <a16:creationId xmlns:a16="http://schemas.microsoft.com/office/drawing/2014/main" id="{7C0FBBEA-DCB5-5571-57F8-E17A83DE0C1D}"/>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61298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6" name="Picture 5" descr="A screen shot of a computer&#10;&#10;Description automatically generated">
            <a:extLst>
              <a:ext uri="{FF2B5EF4-FFF2-40B4-BE49-F238E27FC236}">
                <a16:creationId xmlns:a16="http://schemas.microsoft.com/office/drawing/2014/main" id="{B5BDE1A4-ACF3-D8B7-3D25-054CB282E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Tree>
    <p:extLst>
      <p:ext uri="{BB962C8B-B14F-4D97-AF65-F5344CB8AC3E}">
        <p14:creationId xmlns:p14="http://schemas.microsoft.com/office/powerpoint/2010/main" val="162781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Content Placeholder 6" descr="A planet in the sky&#10;&#10;Description automatically generated">
            <a:extLst>
              <a:ext uri="{FF2B5EF4-FFF2-40B4-BE49-F238E27FC236}">
                <a16:creationId xmlns:a16="http://schemas.microsoft.com/office/drawing/2014/main" id="{FE2D906F-B598-421B-7203-EDAB586449B1}"/>
              </a:ext>
            </a:extLst>
          </p:cNvPr>
          <p:cNvPicPr>
            <a:picLocks noChangeAspect="1"/>
          </p:cNvPicPr>
          <p:nvPr/>
        </p:nvPicPr>
        <p:blipFill rotWithShape="1">
          <a:blip r:embed="rId3">
            <a:extLst>
              <a:ext uri="{28A0092B-C50C-407E-A947-70E740481C1C}">
                <a14:useLocalDpi xmlns:a14="http://schemas.microsoft.com/office/drawing/2010/main" val="0"/>
              </a:ext>
            </a:extLst>
          </a:blip>
          <a:srcRect l="2593" t="5767" r="73543" b="69568"/>
          <a:stretch/>
        </p:blipFill>
        <p:spPr>
          <a:xfrm>
            <a:off x="2572903" y="2053790"/>
            <a:ext cx="2750419" cy="2750419"/>
          </a:xfrm>
          <a:prstGeom prst="rect">
            <a:avLst/>
          </a:prstGeom>
        </p:spPr>
      </p:pic>
      <p:pic>
        <p:nvPicPr>
          <p:cNvPr id="14" name="Picture 13">
            <a:extLst>
              <a:ext uri="{FF2B5EF4-FFF2-40B4-BE49-F238E27FC236}">
                <a16:creationId xmlns:a16="http://schemas.microsoft.com/office/drawing/2014/main" id="{511CF6D9-2F19-5BCA-93CB-3288DE3D8A27}"/>
              </a:ext>
            </a:extLst>
          </p:cNvPr>
          <p:cNvPicPr>
            <a:picLocks noChangeAspect="1"/>
          </p:cNvPicPr>
          <p:nvPr/>
        </p:nvPicPr>
        <p:blipFill rotWithShape="1">
          <a:blip r:embed="rId4"/>
          <a:srcRect l="23173" t="23987" r="19456" b="15878"/>
          <a:stretch/>
        </p:blipFill>
        <p:spPr>
          <a:xfrm>
            <a:off x="7004890" y="3918016"/>
            <a:ext cx="3481820" cy="2260600"/>
          </a:xfrm>
          <a:prstGeom prst="rect">
            <a:avLst/>
          </a:prstGeom>
          <a:effectLst>
            <a:softEdge rad="12700"/>
          </a:effectLst>
        </p:spPr>
      </p:pic>
      <p:pic>
        <p:nvPicPr>
          <p:cNvPr id="16" name="Picture 15">
            <a:extLst>
              <a:ext uri="{FF2B5EF4-FFF2-40B4-BE49-F238E27FC236}">
                <a16:creationId xmlns:a16="http://schemas.microsoft.com/office/drawing/2014/main" id="{DDD4887A-C02B-5F95-9182-D21DFD4E661C}"/>
              </a:ext>
            </a:extLst>
          </p:cNvPr>
          <p:cNvPicPr>
            <a:picLocks noChangeAspect="1"/>
          </p:cNvPicPr>
          <p:nvPr/>
        </p:nvPicPr>
        <p:blipFill rotWithShape="1">
          <a:blip r:embed="rId5"/>
          <a:srcRect l="3644" t="11965" r="3199" b="2894"/>
          <a:stretch/>
        </p:blipFill>
        <p:spPr>
          <a:xfrm>
            <a:off x="7004890" y="1167597"/>
            <a:ext cx="3481820" cy="2625291"/>
          </a:xfrm>
          <a:prstGeom prst="rect">
            <a:avLst/>
          </a:prstGeom>
        </p:spPr>
      </p:pic>
      <p:pic>
        <p:nvPicPr>
          <p:cNvPr id="19" name="Picture 18" descr="A close up of a coin&#10;&#10;Description automatically generated">
            <a:extLst>
              <a:ext uri="{FF2B5EF4-FFF2-40B4-BE49-F238E27FC236}">
                <a16:creationId xmlns:a16="http://schemas.microsoft.com/office/drawing/2014/main" id="{D42F1E4B-1D0E-115C-3A2D-3B04380B2D83}"/>
              </a:ext>
            </a:extLst>
          </p:cNvPr>
          <p:cNvPicPr>
            <a:picLocks noChangeAspect="1"/>
          </p:cNvPicPr>
          <p:nvPr/>
        </p:nvPicPr>
        <p:blipFill rotWithShape="1">
          <a:blip r:embed="rId6">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
        <p:nvSpPr>
          <p:cNvPr id="5" name="TextBox 4">
            <a:extLst>
              <a:ext uri="{FF2B5EF4-FFF2-40B4-BE49-F238E27FC236}">
                <a16:creationId xmlns:a16="http://schemas.microsoft.com/office/drawing/2014/main" id="{D883A4B6-DA43-DCC6-26F1-AF8579A1B7E2}"/>
              </a:ext>
            </a:extLst>
          </p:cNvPr>
          <p:cNvSpPr txBox="1"/>
          <p:nvPr/>
        </p:nvSpPr>
        <p:spPr>
          <a:xfrm>
            <a:off x="7950467" y="774076"/>
            <a:ext cx="1617045"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Wave 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06942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1651060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827910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pic>
        <p:nvPicPr>
          <p:cNvPr id="11" name="Picture 10" descr="A close-up of a black screen&#10;&#10;Description automatically generated">
            <a:extLst>
              <a:ext uri="{FF2B5EF4-FFF2-40B4-BE49-F238E27FC236}">
                <a16:creationId xmlns:a16="http://schemas.microsoft.com/office/drawing/2014/main" id="{189EA8E9-9471-1E03-673E-DBFBAB6F01E2}"/>
              </a:ext>
            </a:extLst>
          </p:cNvPr>
          <p:cNvPicPr>
            <a:picLocks noChangeAspect="1"/>
          </p:cNvPicPr>
          <p:nvPr/>
        </p:nvPicPr>
        <p:blipFill rotWithShape="1">
          <a:blip r:embed="rId5">
            <a:extLst>
              <a:ext uri="{28A0092B-C50C-407E-A947-70E740481C1C}">
                <a14:useLocalDpi xmlns:a14="http://schemas.microsoft.com/office/drawing/2010/main" val="0"/>
              </a:ext>
            </a:extLst>
          </a:blip>
          <a:srcRect l="17110" t="69444" r="44290"/>
          <a:stretch/>
        </p:blipFill>
        <p:spPr>
          <a:xfrm>
            <a:off x="8812350" y="2119687"/>
            <a:ext cx="3238500" cy="3161849"/>
          </a:xfrm>
          <a:prstGeom prst="rect">
            <a:avLst/>
          </a:prstGeom>
        </p:spPr>
      </p:pic>
      <p:sp>
        <p:nvSpPr>
          <p:cNvPr id="15" name="Rectangle 14">
            <a:extLst>
              <a:ext uri="{FF2B5EF4-FFF2-40B4-BE49-F238E27FC236}">
                <a16:creationId xmlns:a16="http://schemas.microsoft.com/office/drawing/2014/main" id="{093F9E0D-BD0E-F668-40CD-8630FE9546AC}"/>
              </a:ext>
            </a:extLst>
          </p:cNvPr>
          <p:cNvSpPr/>
          <p:nvPr/>
        </p:nvSpPr>
        <p:spPr>
          <a:xfrm>
            <a:off x="7569200" y="5762625"/>
            <a:ext cx="203200" cy="203200"/>
          </a:xfrm>
          <a:prstGeom prst="rect">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7" name="Straight Connector 16">
            <a:extLst>
              <a:ext uri="{FF2B5EF4-FFF2-40B4-BE49-F238E27FC236}">
                <a16:creationId xmlns:a16="http://schemas.microsoft.com/office/drawing/2014/main" id="{51CE9E6D-4A68-577C-8290-3451502C9492}"/>
              </a:ext>
            </a:extLst>
          </p:cNvPr>
          <p:cNvCxnSpPr>
            <a:cxnSpLocks/>
          </p:cNvCxnSpPr>
          <p:nvPr/>
        </p:nvCxnSpPr>
        <p:spPr>
          <a:xfrm flipV="1">
            <a:off x="7772400" y="2292350"/>
            <a:ext cx="1157288" cy="3470275"/>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FE0D95-0244-D95A-A4A5-10D20288A5A0}"/>
              </a:ext>
            </a:extLst>
          </p:cNvPr>
          <p:cNvCxnSpPr>
            <a:cxnSpLocks/>
          </p:cNvCxnSpPr>
          <p:nvPr/>
        </p:nvCxnSpPr>
        <p:spPr>
          <a:xfrm flipV="1">
            <a:off x="7772400" y="5268913"/>
            <a:ext cx="1157288" cy="696912"/>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320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a:xfrm>
            <a:off x="838200" y="1825625"/>
            <a:ext cx="11010499" cy="4351338"/>
          </a:xfrm>
        </p:spPr>
        <p:txBody>
          <a:bodyPr>
            <a:normAutofit/>
          </a:bodyPr>
          <a:lstStyle/>
          <a:p>
            <a:pPr marL="514350" indent="-514350">
              <a:buFont typeface="Arial" panose="020B0604020202020204" pitchFamily="34" charset="0"/>
              <a:buAutoNum type="arabicParenR"/>
            </a:pPr>
            <a:r>
              <a:rPr lang="en-GB" dirty="0"/>
              <a:t>Instantaneous or progressive nucleation depends on the current ratio of the side reactions and the deposition (</a:t>
            </a:r>
            <a:r>
              <a:rPr lang="el-GR" dirty="0"/>
              <a:t>σ</a:t>
            </a:r>
            <a:r>
              <a:rPr lang="en-GB" dirty="0"/>
              <a:t>).</a:t>
            </a:r>
          </a:p>
          <a:p>
            <a:pPr marL="514350" indent="-514350">
              <a:buFont typeface="Arial" panose="020B0604020202020204" pitchFamily="34" charset="0"/>
              <a:buAutoNum type="arabicParenR"/>
            </a:pPr>
            <a:endParaRPr lang="en-GB" dirty="0"/>
          </a:p>
          <a:p>
            <a:pPr marL="514350" indent="-514350">
              <a:buFont typeface="Arial" panose="020B0604020202020204" pitchFamily="34" charset="0"/>
              <a:buAutoNum type="arabicParenR"/>
            </a:pPr>
            <a:r>
              <a:rPr lang="en-GB" dirty="0"/>
              <a:t>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pPr marL="514350" indent="-514350">
              <a:buFont typeface="Arial" panose="020B0604020202020204" pitchFamily="34" charset="0"/>
              <a:buAutoNum type="arabicParenR"/>
            </a:pPr>
            <a:endParaRPr lang="en-GB" dirty="0"/>
          </a:p>
          <a:p>
            <a:pPr marL="514350" indent="-514350">
              <a:buAutoNum type="arabicParenR"/>
            </a:pPr>
            <a:r>
              <a:rPr lang="en-GB" dirty="0">
                <a:sym typeface="Wingdings" panose="05000000000000000000" pitchFamily="2" charset="2"/>
              </a:rPr>
              <a:t>Uniform pressure between the electrodes is essential to achieve uniform deposition.</a:t>
            </a:r>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2"/>
          <a:stretch>
            <a:fillRect/>
          </a:stretch>
        </p:blipFill>
        <p:spPr>
          <a:xfrm>
            <a:off x="12399771" y="215684"/>
            <a:ext cx="3960000" cy="2173247"/>
          </a:xfrm>
          <a:prstGeom prst="rect">
            <a:avLst/>
          </a:prstGeom>
        </p:spPr>
      </p:pic>
      <p:pic>
        <p:nvPicPr>
          <p:cNvPr id="4" name="Picture 3"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9771" y="2442677"/>
            <a:ext cx="3960000" cy="2173050"/>
          </a:xfrm>
          <a:prstGeom prst="rect">
            <a:avLst/>
          </a:prstGeom>
        </p:spPr>
      </p:pic>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9771" y="4615727"/>
            <a:ext cx="2067328" cy="2730500"/>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4191" y="4615727"/>
            <a:ext cx="2822223" cy="2730501"/>
          </a:xfrm>
          <a:prstGeom prst="rect">
            <a:avLst/>
          </a:prstGeom>
        </p:spPr>
      </p:pic>
    </p:spTree>
    <p:extLst>
      <p:ext uri="{BB962C8B-B14F-4D97-AF65-F5344CB8AC3E}">
        <p14:creationId xmlns:p14="http://schemas.microsoft.com/office/powerpoint/2010/main" val="103690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3"/>
          <a:stretch>
            <a:fillRect/>
          </a:stretch>
        </p:blipFill>
        <p:spPr>
          <a:xfrm>
            <a:off x="2496000" y="2755899"/>
            <a:ext cx="7200000" cy="3951358"/>
          </a:xfrm>
          <a:prstGeom prst="rect">
            <a:avLst/>
          </a:prstGeom>
        </p:spPr>
      </p:pic>
      <p:sp>
        <p:nvSpPr>
          <p:cNvPr id="8" name="Content Placeholder 2">
            <a:extLst>
              <a:ext uri="{FF2B5EF4-FFF2-40B4-BE49-F238E27FC236}">
                <a16:creationId xmlns:a16="http://schemas.microsoft.com/office/drawing/2014/main" id="{37F5E2C3-1881-6BD9-04E0-3BE67F3485DD}"/>
              </a:ext>
            </a:extLst>
          </p:cNvPr>
          <p:cNvSpPr>
            <a:spLocks noGrp="1"/>
          </p:cNvSpPr>
          <p:nvPr>
            <p:ph idx="1"/>
          </p:nvPr>
        </p:nvSpPr>
        <p:spPr>
          <a:xfrm>
            <a:off x="838200" y="1825625"/>
            <a:ext cx="10515600" cy="4351338"/>
          </a:xfrm>
        </p:spPr>
        <p:txBody>
          <a:bodyPr/>
          <a:lstStyle/>
          <a:p>
            <a:pPr marL="0" indent="0">
              <a:buNone/>
            </a:pPr>
            <a:r>
              <a:rPr lang="en-GB" dirty="0"/>
              <a:t>1) Instantaneous or progressive nucleation depends on the current ratio of the side reactions and the deposition (</a:t>
            </a:r>
            <a:r>
              <a:rPr lang="el-GR" dirty="0"/>
              <a:t>σ</a:t>
            </a:r>
            <a:r>
              <a:rPr lang="en-GB" dirty="0"/>
              <a:t>).</a:t>
            </a:r>
          </a:p>
          <a:p>
            <a:endParaRPr lang="en-SE" dirty="0"/>
          </a:p>
        </p:txBody>
      </p:sp>
    </p:spTree>
    <p:extLst>
      <p:ext uri="{BB962C8B-B14F-4D97-AF65-F5344CB8AC3E}">
        <p14:creationId xmlns:p14="http://schemas.microsoft.com/office/powerpoint/2010/main" val="22120231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2">
            <a:extLst>
              <a:ext uri="{FF2B5EF4-FFF2-40B4-BE49-F238E27FC236}">
                <a16:creationId xmlns:a16="http://schemas.microsoft.com/office/drawing/2014/main" id="{26A579AD-5F6C-72A6-2DC5-93D2D371CF5C}"/>
              </a:ext>
            </a:extLst>
          </p:cNvPr>
          <p:cNvSpPr>
            <a:spLocks noGrp="1"/>
          </p:cNvSpPr>
          <p:nvPr>
            <p:ph idx="1"/>
          </p:nvPr>
        </p:nvSpPr>
        <p:spPr>
          <a:xfrm>
            <a:off x="838200" y="1825625"/>
            <a:ext cx="10718800" cy="4351338"/>
          </a:xfrm>
        </p:spPr>
        <p:txBody>
          <a:bodyPr/>
          <a:lstStyle/>
          <a:p>
            <a:pPr marL="0" indent="0">
              <a:buNone/>
            </a:pPr>
            <a:r>
              <a:rPr lang="en-GB" dirty="0"/>
              <a:t>2) 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endParaRPr lang="en-SE" dirty="0"/>
          </a:p>
        </p:txBody>
      </p:sp>
      <p:pic>
        <p:nvPicPr>
          <p:cNvPr id="9" name="Picture 8"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2755899"/>
            <a:ext cx="7200000" cy="3951000"/>
          </a:xfrm>
          <a:prstGeom prst="rect">
            <a:avLst/>
          </a:prstGeom>
        </p:spPr>
      </p:pic>
    </p:spTree>
    <p:extLst>
      <p:ext uri="{BB962C8B-B14F-4D97-AF65-F5344CB8AC3E}">
        <p14:creationId xmlns:p14="http://schemas.microsoft.com/office/powerpoint/2010/main" val="1790957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947" y="2806699"/>
            <a:ext cx="2862345" cy="3780548"/>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053" y="2806699"/>
            <a:ext cx="3810000" cy="3686176"/>
          </a:xfrm>
          <a:prstGeom prst="rect">
            <a:avLst/>
          </a:prstGeom>
        </p:spPr>
      </p:pic>
      <p:sp>
        <p:nvSpPr>
          <p:cNvPr id="6" name="Content Placeholder 2">
            <a:extLst>
              <a:ext uri="{FF2B5EF4-FFF2-40B4-BE49-F238E27FC236}">
                <a16:creationId xmlns:a16="http://schemas.microsoft.com/office/drawing/2014/main" id="{8FA28660-B05A-C58D-8148-8745505FC1D0}"/>
              </a:ext>
            </a:extLst>
          </p:cNvPr>
          <p:cNvSpPr>
            <a:spLocks noGrp="1"/>
          </p:cNvSpPr>
          <p:nvPr>
            <p:ph idx="1"/>
          </p:nvPr>
        </p:nvSpPr>
        <p:spPr>
          <a:xfrm>
            <a:off x="838200" y="1825625"/>
            <a:ext cx="10515600" cy="4351338"/>
          </a:xfrm>
        </p:spPr>
        <p:txBody>
          <a:bodyPr/>
          <a:lstStyle/>
          <a:p>
            <a:pPr marL="0" indent="0">
              <a:buNone/>
            </a:pPr>
            <a:r>
              <a:rPr lang="en-GB" dirty="0">
                <a:sym typeface="Wingdings" panose="05000000000000000000" pitchFamily="2" charset="2"/>
              </a:rPr>
              <a:t>3) Uniform pressure between the electrodes is essential to achieve uniform deposition in Li-metal batteries.</a:t>
            </a:r>
          </a:p>
          <a:p>
            <a:endParaRPr lang="en-SE" dirty="0"/>
          </a:p>
        </p:txBody>
      </p:sp>
    </p:spTree>
    <p:extLst>
      <p:ext uri="{BB962C8B-B14F-4D97-AF65-F5344CB8AC3E}">
        <p14:creationId xmlns:p14="http://schemas.microsoft.com/office/powerpoint/2010/main" val="140361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Thank you for listening!</a:t>
            </a:r>
            <a:endParaRPr lang="en-GB" sz="1200" dirty="0">
              <a:effectLst/>
            </a:endParaRPr>
          </a:p>
        </p:txBody>
      </p:sp>
    </p:spTree>
    <p:extLst>
      <p:ext uri="{BB962C8B-B14F-4D97-AF65-F5344CB8AC3E}">
        <p14:creationId xmlns:p14="http://schemas.microsoft.com/office/powerpoint/2010/main" val="3335203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a:t>
            </a:r>
            <a:r>
              <a:rPr lang="en-GB" sz="3600" i="0" u="none" strike="noStrike" dirty="0" err="1">
                <a:solidFill>
                  <a:srgbClr val="000000"/>
                </a:solidFill>
                <a:effectLst/>
              </a:rPr>
              <a:t>Lägg</a:t>
            </a:r>
            <a:r>
              <a:rPr lang="en-GB" sz="3600" i="0" u="none" strike="noStrike" dirty="0">
                <a:solidFill>
                  <a:srgbClr val="000000"/>
                </a:solidFill>
                <a:effectLst/>
              </a:rPr>
              <a:t> in </a:t>
            </a:r>
            <a:r>
              <a:rPr lang="en-GB" sz="3600" i="0" u="none" strike="noStrike" dirty="0" err="1">
                <a:solidFill>
                  <a:srgbClr val="000000"/>
                </a:solidFill>
                <a:effectLst/>
              </a:rPr>
              <a:t>fler</a:t>
            </a:r>
            <a:r>
              <a:rPr lang="en-GB" sz="3600" i="0" u="none" strike="noStrike" dirty="0">
                <a:solidFill>
                  <a:srgbClr val="000000"/>
                </a:solidFill>
                <a:effectLst/>
              </a:rPr>
              <a:t> plots </a:t>
            </a:r>
            <a:r>
              <a:rPr lang="en-GB" sz="3600" i="0" u="none" strike="noStrike" dirty="0" err="1">
                <a:solidFill>
                  <a:srgbClr val="000000"/>
                </a:solidFill>
                <a:effectLst/>
              </a:rPr>
              <a:t>här</a:t>
            </a:r>
            <a:r>
              <a:rPr lang="en-GB" sz="3600" i="0" u="none" strike="noStrike" dirty="0">
                <a:solidFill>
                  <a:srgbClr val="000000"/>
                </a:solidFill>
                <a:effectLst/>
              </a:rPr>
              <a:t> </a:t>
            </a:r>
            <a:r>
              <a:rPr lang="en-GB" sz="3600" i="0" u="none" strike="noStrike" dirty="0" err="1">
                <a:solidFill>
                  <a:srgbClr val="000000"/>
                </a:solidFill>
                <a:effectLst/>
              </a:rPr>
              <a:t>efter</a:t>
            </a:r>
            <a:r>
              <a:rPr lang="en-GB" sz="3600" i="0" u="none" strike="noStrike" dirty="0">
                <a:solidFill>
                  <a:srgbClr val="000000"/>
                </a:solidFill>
                <a:effectLst/>
              </a:rPr>
              <a:t> </a:t>
            </a:r>
            <a:r>
              <a:rPr lang="en-GB" sz="3600" i="0" u="none" strike="noStrike" dirty="0" err="1">
                <a:solidFill>
                  <a:srgbClr val="000000"/>
                </a:solidFill>
                <a:effectLst/>
              </a:rPr>
              <a:t>på</a:t>
            </a:r>
            <a:r>
              <a:rPr lang="en-GB" sz="3600" i="0" u="none" strike="noStrike" dirty="0">
                <a:solidFill>
                  <a:srgbClr val="000000"/>
                </a:solidFill>
                <a:effectLst/>
              </a:rPr>
              <a:t> </a:t>
            </a:r>
            <a:r>
              <a:rPr lang="en-GB" sz="3600" i="0" u="none" strike="noStrike" dirty="0" err="1">
                <a:solidFill>
                  <a:srgbClr val="000000"/>
                </a:solidFill>
                <a:effectLst/>
              </a:rPr>
              <a:t>större</a:t>
            </a:r>
            <a:r>
              <a:rPr lang="en-GB" sz="3600" i="0" u="none" strike="noStrike" dirty="0">
                <a:solidFill>
                  <a:srgbClr val="000000"/>
                </a:solidFill>
                <a:effectLst/>
              </a:rPr>
              <a:t> charge </a:t>
            </a:r>
            <a:r>
              <a:rPr lang="en-GB" sz="3600" i="0" u="none" strike="noStrike" dirty="0" err="1">
                <a:solidFill>
                  <a:srgbClr val="000000"/>
                </a:solidFill>
                <a:effectLst/>
              </a:rPr>
              <a:t>och</a:t>
            </a:r>
            <a:r>
              <a:rPr lang="en-GB" sz="3600" i="0" u="none" strike="noStrike" dirty="0">
                <a:solidFill>
                  <a:srgbClr val="000000"/>
                </a:solidFill>
                <a:effectLst/>
              </a:rPr>
              <a:t> </a:t>
            </a:r>
            <a:r>
              <a:rPr lang="en-GB" sz="3600" i="0" u="none" strike="noStrike" dirty="0" err="1">
                <a:solidFill>
                  <a:srgbClr val="000000"/>
                </a:solidFill>
                <a:effectLst/>
              </a:rPr>
              <a:t>andra</a:t>
            </a:r>
            <a:r>
              <a:rPr lang="en-GB" sz="3600" i="0" u="none" strike="noStrike" dirty="0">
                <a:solidFill>
                  <a:srgbClr val="000000"/>
                </a:solidFill>
                <a:effectLst/>
              </a:rPr>
              <a:t> figurer </a:t>
            </a:r>
            <a:r>
              <a:rPr lang="en-GB" sz="3600" i="0" u="none" strike="noStrike" dirty="0" err="1">
                <a:solidFill>
                  <a:srgbClr val="000000"/>
                </a:solidFill>
                <a:effectLst/>
              </a:rPr>
              <a:t>som</a:t>
            </a:r>
            <a:r>
              <a:rPr lang="en-GB" sz="3600" i="0" u="none" strike="noStrike" dirty="0">
                <a:solidFill>
                  <a:srgbClr val="000000"/>
                </a:solidFill>
                <a:effectLst/>
              </a:rPr>
              <a:t> Isak </a:t>
            </a:r>
            <a:r>
              <a:rPr lang="en-GB" sz="3600" i="0" u="none" strike="noStrike" dirty="0" err="1">
                <a:solidFill>
                  <a:srgbClr val="000000"/>
                </a:solidFill>
                <a:effectLst/>
              </a:rPr>
              <a:t>kanske</a:t>
            </a:r>
            <a:r>
              <a:rPr lang="en-GB" sz="3600" i="0" u="none" strike="noStrike" dirty="0">
                <a:solidFill>
                  <a:srgbClr val="000000"/>
                </a:solidFill>
                <a:effectLst/>
              </a:rPr>
              <a:t> </a:t>
            </a:r>
            <a:r>
              <a:rPr lang="en-GB" sz="3600" i="0" u="none" strike="noStrike" dirty="0" err="1">
                <a:solidFill>
                  <a:srgbClr val="000000"/>
                </a:solidFill>
                <a:effectLst/>
              </a:rPr>
              <a:t>kommenterar</a:t>
            </a:r>
            <a:endParaRPr lang="en-GB" sz="1200" dirty="0">
              <a:effectLst/>
            </a:endParaRPr>
          </a:p>
        </p:txBody>
      </p:sp>
    </p:spTree>
    <p:extLst>
      <p:ext uri="{BB962C8B-B14F-4D97-AF65-F5344CB8AC3E}">
        <p14:creationId xmlns:p14="http://schemas.microsoft.com/office/powerpoint/2010/main" val="376480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li&#10;&#10;Description automatically generated with medium confidence">
            <a:extLst>
              <a:ext uri="{FF2B5EF4-FFF2-40B4-BE49-F238E27FC236}">
                <a16:creationId xmlns:a16="http://schemas.microsoft.com/office/drawing/2014/main" id="{0D8930E4-92C8-E085-ECB2-EAED8A11A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sp>
        <p:nvSpPr>
          <p:cNvPr id="5" name="Rectangle 4">
            <a:extLst>
              <a:ext uri="{FF2B5EF4-FFF2-40B4-BE49-F238E27FC236}">
                <a16:creationId xmlns:a16="http://schemas.microsoft.com/office/drawing/2014/main" id="{6C531D21-8A78-5244-61E8-99632D2EA097}"/>
              </a:ext>
            </a:extLst>
          </p:cNvPr>
          <p:cNvSpPr/>
          <p:nvPr/>
        </p:nvSpPr>
        <p:spPr>
          <a:xfrm>
            <a:off x="7809385" y="3130616"/>
            <a:ext cx="1371600" cy="753533"/>
          </a:xfrm>
          <a:prstGeom prst="rect">
            <a:avLst/>
          </a:prstGeom>
          <a:solidFill>
            <a:srgbClr val="D8F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1291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normAutofit/>
          </a:bodyPr>
          <a:lstStyle/>
          <a:p>
            <a:r>
              <a:rPr lang="en-GB" dirty="0"/>
              <a:t>Gottfrid Olsson</a:t>
            </a:r>
          </a:p>
          <a:p>
            <a:r>
              <a:rPr lang="en-GB" dirty="0"/>
              <a:t>2024</a:t>
            </a:r>
            <a:r>
              <a:rPr lang="en-SE" sz="1800" dirty="0">
                <a:latin typeface="CMU Serif" panose="02000603000000000000" pitchFamily="2" charset="0"/>
              </a:rPr>
              <a:t>‒</a:t>
            </a:r>
            <a:r>
              <a:rPr lang="en-GB" dirty="0"/>
              <a:t>05</a:t>
            </a:r>
            <a:r>
              <a:rPr lang="en-SE" sz="1800" dirty="0">
                <a:latin typeface="CMU Serif" panose="02000603000000000000" pitchFamily="2" charset="0"/>
              </a:rPr>
              <a:t>‒</a:t>
            </a:r>
            <a:r>
              <a:rPr lang="en-GB" dirty="0"/>
              <a:t>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2684926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4453</TotalTime>
  <Words>3276</Words>
  <Application>Microsoft Office PowerPoint</Application>
  <PresentationFormat>Widescreen</PresentationFormat>
  <Paragraphs>458</Paragraphs>
  <Slides>90</Slides>
  <Notes>84</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Aptos</vt:lpstr>
      <vt:lpstr>Arial</vt:lpstr>
      <vt:lpstr>CMU Serif</vt:lpstr>
      <vt:lpstr>Wingdings</vt:lpstr>
      <vt:lpstr>Office Theme</vt:lpstr>
      <vt:lpstr>Electrochemical deposition of lithium on copper</vt:lpstr>
      <vt:lpstr>PLAN: 25 minute presentation</vt:lpstr>
      <vt:lpstr>Batteries!</vt:lpstr>
      <vt:lpstr>Batteries!</vt:lpstr>
      <vt:lpstr>Batteries!</vt:lpstr>
      <vt:lpstr>Batteries!</vt:lpstr>
      <vt:lpstr>Batteries!</vt:lpstr>
      <vt:lpstr>Non-uniform deposition problems</vt:lpstr>
      <vt:lpstr>Non-uniform deposition problems</vt:lpstr>
      <vt:lpstr>Purpose of this thesis</vt:lpstr>
      <vt:lpstr>Deposition in a Li/Cu cell</vt:lpstr>
      <vt:lpstr>Deposition in a Li/Cu cell</vt:lpstr>
      <vt:lpstr>Deposition in a Li/Cu cell</vt:lpstr>
      <vt:lpstr>Deposition in a Li/Cu cell</vt:lpstr>
      <vt:lpstr>Deposition in a Li/Cu cell</vt:lpstr>
      <vt:lpstr>Deposition in a Li/Cu cell</vt:lpstr>
      <vt:lpstr>Deposition in a Li/Cu cell</vt:lpstr>
      <vt:lpstr>Nucleation</vt:lpstr>
      <vt:lpstr>Nucleation</vt:lpstr>
      <vt:lpstr>Nucleation</vt:lpstr>
      <vt:lpstr>Nucleation</vt:lpstr>
      <vt:lpstr>Nucleation</vt:lpstr>
      <vt:lpstr>Nucleation</vt:lpstr>
      <vt:lpstr>Nucleation</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Specific scientific questions</vt:lpstr>
      <vt:lpstr>Specific scientific questions</vt:lpstr>
      <vt:lpstr>Specific scientific questions</vt:lpstr>
      <vt:lpstr>The C-cell</vt:lpstr>
      <vt:lpstr>The C-cell</vt:lpstr>
      <vt:lpstr>The C-cell</vt:lpstr>
      <vt:lpstr>The C-cell</vt:lpstr>
      <vt:lpstr>The I-cell</vt:lpstr>
      <vt:lpstr>The T-cell</vt:lpstr>
      <vt:lpstr>The T-cell</vt:lpstr>
      <vt:lpstr>The T-cell</vt:lpstr>
      <vt:lpstr>The T-cell</vt:lpstr>
      <vt:lpstr>Deposition protocol</vt:lpstr>
      <vt:lpstr>Deposition protocol</vt:lpstr>
      <vt:lpstr>Deposition protocol</vt:lpstr>
      <vt:lpstr>Deposition protocol</vt:lpstr>
      <vt:lpstr>Deposition protocol  </vt:lpstr>
      <vt:lpstr>Deposition protocol  </vt:lpstr>
      <vt:lpstr>Deposition protocol  </vt:lpstr>
      <vt:lpstr>Passivation of the Cu surface</vt:lpstr>
      <vt:lpstr>Passivation of the Cu surface</vt:lpstr>
      <vt:lpstr>Passivation of the Cu surface</vt:lpstr>
      <vt:lpstr>Passivation of the Cu surface</vt:lpstr>
      <vt:lpstr>Passivation of the Cu surface</vt:lpstr>
      <vt:lpstr>Passivation of the Cu surface larger charge passed</vt:lpstr>
      <vt:lpstr>Deposition current</vt:lpstr>
      <vt:lpstr>Deposition current</vt:lpstr>
      <vt:lpstr>Deposition current with more passivation</vt:lpstr>
      <vt:lpstr>Deposition current with more passivation larger charge passed</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Conclusions</vt:lpstr>
      <vt:lpstr>Conclusions</vt:lpstr>
      <vt:lpstr>Conclusions</vt:lpstr>
      <vt:lpstr>Conclusions</vt:lpstr>
      <vt:lpstr>PowerPoint Presentation</vt:lpstr>
      <vt:lpstr>PowerPoint Presentation</vt:lpstr>
      <vt:lpstr>Electrochemical deposition of lithium on copper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Electrochemical deposition of lithium on copper</dc:title>
  <dc:creator>Gottfrid Olsson</dc:creator>
  <cp:lastModifiedBy>Gottfrid Olsson</cp:lastModifiedBy>
  <cp:revision>183</cp:revision>
  <dcterms:created xsi:type="dcterms:W3CDTF">2024-05-21T11:19:41Z</dcterms:created>
  <dcterms:modified xsi:type="dcterms:W3CDTF">2024-05-24T13:37:17Z</dcterms:modified>
</cp:coreProperties>
</file>